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40" r:id="rId1"/>
  </p:sldMasterIdLst>
  <p:notesMasterIdLst>
    <p:notesMasterId r:id="rId10"/>
  </p:notesMasterIdLst>
  <p:sldIdLst>
    <p:sldId id="256" r:id="rId2"/>
    <p:sldId id="274" r:id="rId3"/>
    <p:sldId id="282" r:id="rId4"/>
    <p:sldId id="281" r:id="rId5"/>
    <p:sldId id="287" r:id="rId6"/>
    <p:sldId id="284" r:id="rId7"/>
    <p:sldId id="286" r:id="rId8"/>
    <p:sldId id="268"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6B63"/>
    <a:srgbClr val="3013C3"/>
    <a:srgbClr val="09001A"/>
    <a:srgbClr val="252E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3"/>
  </p:normalViewPr>
  <p:slideViewPr>
    <p:cSldViewPr snapToGrid="0" snapToObjects="1">
      <p:cViewPr>
        <p:scale>
          <a:sx n="62" d="100"/>
          <a:sy n="62" d="100"/>
        </p:scale>
        <p:origin x="828" y="168"/>
      </p:cViewPr>
      <p:guideLst/>
    </p:cSldViewPr>
  </p:slideViewPr>
  <p:notesTextViewPr>
    <p:cViewPr>
      <p:scale>
        <a:sx n="1" d="1"/>
        <a:sy n="1" d="1"/>
      </p:scale>
      <p:origin x="0" y="0"/>
    </p:cViewPr>
  </p:notesTextViewPr>
  <p:sorterViewPr>
    <p:cViewPr>
      <p:scale>
        <a:sx n="100" d="100"/>
        <a:sy n="100" d="100"/>
      </p:scale>
      <p:origin x="0" y="-12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D1B8AE-3787-EA43-9B0B-754507BC00B1}" type="datetimeFigureOut">
              <a:rPr lang="en-US" smtClean="0"/>
              <a:t>10/27/2020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D84DB0-C8D6-8D4E-BED1-96CF81E995B2}" type="slidenum">
              <a:rPr lang="en-US" smtClean="0"/>
              <a:t>‹#›</a:t>
            </a:fld>
            <a:endParaRPr lang="en-US"/>
          </a:p>
        </p:txBody>
      </p:sp>
    </p:spTree>
    <p:extLst>
      <p:ext uri="{BB962C8B-B14F-4D97-AF65-F5344CB8AC3E}">
        <p14:creationId xmlns:p14="http://schemas.microsoft.com/office/powerpoint/2010/main" val="3486966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0" y="2"/>
            <a:ext cx="12192000" cy="4797910"/>
          </a:xfrm>
          <a:prstGeom prst="rect">
            <a:avLst/>
          </a:prstGeom>
          <a:solidFill>
            <a:srgbClr val="252E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530691" y="1821764"/>
            <a:ext cx="9536454" cy="1026717"/>
          </a:xfrm>
        </p:spPr>
        <p:txBody>
          <a:bodyPr anchor="b">
            <a:normAutofit/>
          </a:bodyPr>
          <a:lstStyle>
            <a:lvl1pPr algn="l">
              <a:defRPr sz="5900" b="1" i="0" spc="-100" baseline="0">
                <a:solidFill>
                  <a:srgbClr val="FFFFFF"/>
                </a:solidFill>
                <a:latin typeface="Frutiger LT Std 67 Bold Condens" panose="020B0602020204020204" pitchFamily="34" charset="77"/>
              </a:defRPr>
            </a:lvl1pPr>
          </a:lstStyle>
          <a:p>
            <a:r>
              <a:rPr lang="en-GB" dirty="0"/>
              <a:t>Click to edit Master title style</a:t>
            </a:r>
            <a:endParaRPr lang="en-US" dirty="0"/>
          </a:p>
        </p:txBody>
      </p:sp>
      <p:sp>
        <p:nvSpPr>
          <p:cNvPr id="4" name="Date Placeholder 3"/>
          <p:cNvSpPr>
            <a:spLocks noGrp="1"/>
          </p:cNvSpPr>
          <p:nvPr>
            <p:ph type="dt" sz="half" idx="10"/>
          </p:nvPr>
        </p:nvSpPr>
        <p:spPr>
          <a:xfrm>
            <a:off x="262465" y="6356350"/>
            <a:ext cx="2743200" cy="365125"/>
          </a:xfrm>
          <a:prstGeom prst="rect">
            <a:avLst/>
          </a:prstGeom>
        </p:spPr>
        <p:txBody>
          <a:bodyPr/>
          <a:lstStyle>
            <a:lvl1pPr>
              <a:defRPr b="0" i="0">
                <a:latin typeface="Frutiger LT Std 57 Condensed" panose="020B0606020204020204" pitchFamily="34" charset="77"/>
              </a:defRPr>
            </a:lvl1pPr>
          </a:lstStyle>
          <a:p>
            <a:fld id="{AEF84061-3F03-0A42-B387-3204BF1E1080}" type="datetime1">
              <a:rPr lang="en-GB" smtClean="0"/>
              <a:t>27/10/2020</a:t>
            </a:fld>
            <a:endParaRPr lang="en-US" dirty="0"/>
          </a:p>
        </p:txBody>
      </p:sp>
      <p:sp>
        <p:nvSpPr>
          <p:cNvPr id="5" name="Footer Placeholder 4"/>
          <p:cNvSpPr>
            <a:spLocks noGrp="1"/>
          </p:cNvSpPr>
          <p:nvPr>
            <p:ph type="ftr" sz="quarter" idx="11"/>
          </p:nvPr>
        </p:nvSpPr>
        <p:spPr/>
        <p:txBody>
          <a:bodyPr/>
          <a:lstStyle>
            <a:lvl1pPr>
              <a:defRPr b="0" i="0">
                <a:latin typeface="Frutiger LT Std 57 Condensed" panose="020B0606020204020204" pitchFamily="34" charset="77"/>
              </a:defRPr>
            </a:lvl1pPr>
          </a:lstStyle>
          <a:p>
            <a:endParaRPr lang="en-US" dirty="0"/>
          </a:p>
        </p:txBody>
      </p:sp>
      <p:sp>
        <p:nvSpPr>
          <p:cNvPr id="6" name="Slide Number Placeholder 5"/>
          <p:cNvSpPr>
            <a:spLocks noGrp="1"/>
          </p:cNvSpPr>
          <p:nvPr>
            <p:ph type="sldNum" sz="quarter" idx="12"/>
          </p:nvPr>
        </p:nvSpPr>
        <p:spPr/>
        <p:txBody>
          <a:bodyPr/>
          <a:lstStyle>
            <a:lvl1pPr>
              <a:defRPr b="0" i="0">
                <a:latin typeface="Frutiger LT Std 57 Condensed" panose="020B0606020204020204" pitchFamily="34" charset="77"/>
              </a:defRPr>
            </a:lvl1pPr>
          </a:lstStyle>
          <a:p>
            <a:fld id="{4FAB73BC-B049-4115-A692-8D63A059BFB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C3AF23EE-9963-8840-A095-D29707682886}" type="datetime1">
              <a:rPr lang="en-GB" smtClean="0"/>
              <a:t>27/10/2020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B5BC066D-0EF4-C048-91B9-1A72FFBE86D3}" type="datetime1">
              <a:rPr lang="en-GB" smtClean="0"/>
              <a:t>27/10/2020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700719" y="6356350"/>
            <a:ext cx="1304946" cy="365125"/>
          </a:xfrm>
          <a:prstGeom prst="rect">
            <a:avLst/>
          </a:prstGeom>
        </p:spPr>
        <p:txBody>
          <a:bodyPr/>
          <a:lstStyle/>
          <a:p>
            <a:fld id="{1F6AAB8F-5610-B044-B0B7-4C4739A1197F}" type="datetime1">
              <a:rPr lang="en-GB" smtClean="0"/>
              <a:t>27/10/2020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ABC7D6-62E8-7644-A7BC-57C6C3FC20E4}"/>
              </a:ext>
            </a:extLst>
          </p:cNvPr>
          <p:cNvSpPr/>
          <p:nvPr userDrawn="1"/>
        </p:nvSpPr>
        <p:spPr>
          <a:xfrm>
            <a:off x="0" y="20096"/>
            <a:ext cx="3291840" cy="6858000"/>
          </a:xfrm>
          <a:prstGeom prst="rect">
            <a:avLst/>
          </a:prstGeom>
          <a:solidFill>
            <a:srgbClr val="252E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880025" y="1869717"/>
            <a:ext cx="7315200" cy="1886186"/>
          </a:xfrm>
        </p:spPr>
        <p:txBody>
          <a:bodyPr anchor="b">
            <a:normAutofit/>
          </a:bodyPr>
          <a:lstStyle>
            <a:lvl1pPr>
              <a:defRPr sz="5900" b="0" spc="-100" baseline="0">
                <a:solidFill>
                  <a:schemeClr val="tx1">
                    <a:lumMod val="65000"/>
                    <a:lumOff val="35000"/>
                  </a:schemeClr>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3880025" y="3940570"/>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1848618" y="6356350"/>
            <a:ext cx="1214603" cy="365125"/>
          </a:xfrm>
          <a:prstGeom prst="rect">
            <a:avLst/>
          </a:prstGeom>
        </p:spPr>
        <p:txBody>
          <a:bodyPr/>
          <a:lstStyle>
            <a:lvl1pPr>
              <a:defRPr>
                <a:solidFill>
                  <a:schemeClr val="bg1"/>
                </a:solidFill>
              </a:defRPr>
            </a:lvl1pPr>
          </a:lstStyle>
          <a:p>
            <a:fld id="{AD9C08E2-BFD4-6047-A1D4-BC83C1C3A14E}" type="datetime1">
              <a:rPr lang="en-GB" smtClean="0"/>
              <a:t>27/10/2020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262465" y="6376446"/>
            <a:ext cx="1304945" cy="365125"/>
          </a:xfrm>
        </p:spPr>
        <p:txBody>
          <a:bodyPr/>
          <a:lstStyle>
            <a:lvl1pPr>
              <a:defRPr>
                <a:solidFill>
                  <a:schemeClr val="bg1"/>
                </a:solidFill>
              </a:defRPr>
            </a:lvl1pPr>
          </a:lstStyle>
          <a:p>
            <a:fld id="{4FAB73BC-B049-4115-A692-8D63A059BFB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34798A33-3C90-2D48-9193-21938633C31B}" type="datetime1">
              <a:rPr lang="en-GB" smtClean="0"/>
              <a:t>27/10/2020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D3541DE1-BE0A-CA45-8B4B-98CDDAB9A84B}" type="datetime1">
              <a:rPr lang="en-GB" smtClean="0"/>
              <a:t>27/10/2020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C4AE06F7-14DD-2B4A-B092-751E8973452E}" type="datetime1">
              <a:rPr lang="en-GB" smtClean="0"/>
              <a:t>27/10/2020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26737E5B-62B6-4746-8549-1B6861DB99F8}" type="datetime1">
              <a:rPr lang="en-GB" smtClean="0"/>
              <a:t>27/10/2020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GB"/>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440EB317-4DE1-2E44-ACB7-7FAE24123479}" type="datetime1">
              <a:rPr lang="en-GB" smtClean="0"/>
              <a:t>27/10/2020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1291276"/>
          </a:xfrm>
        </p:spPr>
        <p:txBody>
          <a:bodyPr anchor="b">
            <a:normAutofit/>
          </a:bodyPr>
          <a:lstStyle>
            <a:lvl1pPr>
              <a:defRPr sz="32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3668110" y="767419"/>
            <a:ext cx="801776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262465" y="2522246"/>
            <a:ext cx="2834640" cy="1261478"/>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D8727EC2-96F0-B148-963F-9B2F6DD3239B}" type="datetime1">
              <a:rPr lang="en-GB" smtClean="0"/>
              <a:t>27/10/2020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FB4E1C-68F9-DC4C-B6D2-92A220BEAF84}"/>
              </a:ext>
            </a:extLst>
          </p:cNvPr>
          <p:cNvSpPr/>
          <p:nvPr userDrawn="1"/>
        </p:nvSpPr>
        <p:spPr>
          <a:xfrm>
            <a:off x="0" y="0"/>
            <a:ext cx="12192000" cy="1228229"/>
          </a:xfrm>
          <a:prstGeom prst="rect">
            <a:avLst/>
          </a:prstGeom>
          <a:solidFill>
            <a:srgbClr val="252E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311972"/>
            <a:ext cx="11548220" cy="866037"/>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252919" y="1711300"/>
            <a:ext cx="11548220" cy="3918469"/>
          </a:xfrm>
          <a:prstGeom prst="rect">
            <a:avLst/>
          </a:prstGeom>
        </p:spPr>
        <p:txBody>
          <a:bodyPr vert="horz" lIns="91440" tIns="45720" rIns="91440" bIns="45720" rtlCol="0" anchor="ctr">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4180350" y="6357173"/>
            <a:ext cx="3693357" cy="365125"/>
          </a:xfrm>
          <a:prstGeom prst="rect">
            <a:avLst/>
          </a:prstGeom>
        </p:spPr>
        <p:txBody>
          <a:bodyPr vert="horz" lIns="91440" tIns="45720" rIns="91440" bIns="45720" rtlCol="0" anchor="ctr"/>
          <a:lstStyle>
            <a:lvl1pPr algn="l">
              <a:defRPr sz="1100" b="0" i="0">
                <a:solidFill>
                  <a:schemeClr val="tx1">
                    <a:lumMod val="50000"/>
                    <a:lumOff val="50000"/>
                  </a:schemeClr>
                </a:solidFill>
                <a:latin typeface="Frutiger LT Std 57 Condensed" panose="020B0606020204020204" pitchFamily="34" charset="77"/>
              </a:defRPr>
            </a:lvl1pPr>
          </a:lstStyle>
          <a:p>
            <a:endParaRPr lang="en-US" dirty="0"/>
          </a:p>
        </p:txBody>
      </p:sp>
      <p:sp>
        <p:nvSpPr>
          <p:cNvPr id="6" name="Slide Number Placeholder 5"/>
          <p:cNvSpPr>
            <a:spLocks noGrp="1"/>
          </p:cNvSpPr>
          <p:nvPr>
            <p:ph type="sldNum" sz="quarter" idx="4"/>
          </p:nvPr>
        </p:nvSpPr>
        <p:spPr>
          <a:xfrm>
            <a:off x="252919" y="6330577"/>
            <a:ext cx="1304945" cy="365125"/>
          </a:xfrm>
          <a:prstGeom prst="rect">
            <a:avLst/>
          </a:prstGeom>
        </p:spPr>
        <p:txBody>
          <a:bodyPr vert="horz" lIns="91440" tIns="45720" rIns="91440" bIns="45720" rtlCol="0" anchor="ctr"/>
          <a:lstStyle>
            <a:lvl1pPr algn="l">
              <a:defRPr sz="1200" b="0" i="0">
                <a:solidFill>
                  <a:srgbClr val="252E60"/>
                </a:solidFill>
                <a:latin typeface="Frutiger LT Std 57 Condensed" panose="020B0606020204020204" pitchFamily="34" charset="77"/>
              </a:defRPr>
            </a:lvl1pPr>
          </a:lstStyle>
          <a:p>
            <a:fld id="{4FAB73BC-B049-4115-A692-8D63A059BFB8}"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E06860D8-2447-0A44-AECB-7D29DCD818D3}"/>
              </a:ext>
            </a:extLst>
          </p:cNvPr>
          <p:cNvPicPr>
            <a:picLocks noChangeAspect="1"/>
          </p:cNvPicPr>
          <p:nvPr userDrawn="1"/>
        </p:nvPicPr>
        <p:blipFill>
          <a:blip r:embed="rId13"/>
          <a:stretch>
            <a:fillRect/>
          </a:stretch>
        </p:blipFill>
        <p:spPr>
          <a:xfrm>
            <a:off x="8610471" y="5794313"/>
            <a:ext cx="3190668" cy="925743"/>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3600" b="0" i="0" kern="1200" spc="-60" baseline="0">
          <a:solidFill>
            <a:srgbClr val="FFFFFF"/>
          </a:solidFill>
          <a:latin typeface="Frutiger LT Std 57 Condensed" panose="020B0606020204020204" pitchFamily="34" charset="77"/>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b="0" i="0" kern="1200">
          <a:solidFill>
            <a:schemeClr val="tx1">
              <a:lumMod val="65000"/>
              <a:lumOff val="35000"/>
            </a:schemeClr>
          </a:solidFill>
          <a:latin typeface="Frutiger LT Std 57 Condensed" panose="020B0606020204020204" pitchFamily="34" charset="77"/>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b="0" i="0" kern="1200">
          <a:solidFill>
            <a:schemeClr val="tx1">
              <a:lumMod val="65000"/>
              <a:lumOff val="35000"/>
            </a:schemeClr>
          </a:solidFill>
          <a:latin typeface="Frutiger LT Std 57 Condensed" panose="020B0606020204020204" pitchFamily="34" charset="77"/>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b="0" i="0" kern="1200">
          <a:solidFill>
            <a:schemeClr val="tx1">
              <a:lumMod val="65000"/>
              <a:lumOff val="35000"/>
            </a:schemeClr>
          </a:solidFill>
          <a:latin typeface="Frutiger LT Std 57 Condensed" panose="020B0606020204020204" pitchFamily="34" charset="77"/>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Frutiger LT Std 57 Condensed" panose="020B0606020204020204" pitchFamily="34" charset="77"/>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Frutiger LT Std 57 Condensed" panose="020B0606020204020204" pitchFamily="34" charset="77"/>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cid:41c9f337-cbdb-4e28-895f-95586b1d9edc" TargetMode="External"/><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93759-F102-8C40-86EE-6CA8928D4A27}"/>
              </a:ext>
            </a:extLst>
          </p:cNvPr>
          <p:cNvSpPr>
            <a:spLocks noGrp="1"/>
          </p:cNvSpPr>
          <p:nvPr>
            <p:ph type="ctrTitle"/>
          </p:nvPr>
        </p:nvSpPr>
        <p:spPr>
          <a:xfrm>
            <a:off x="369029" y="401396"/>
            <a:ext cx="11155680" cy="1666336"/>
          </a:xfrm>
        </p:spPr>
        <p:txBody>
          <a:bodyPr>
            <a:normAutofit fontScale="90000"/>
          </a:bodyPr>
          <a:lstStyle/>
          <a:p>
            <a:pPr lvl="0" algn="ctr"/>
            <a:br>
              <a:rPr lang="en-GB" i="1" dirty="0"/>
            </a:br>
            <a:br>
              <a:rPr lang="en-GB" i="1" dirty="0"/>
            </a:br>
            <a:br>
              <a:rPr lang="en-GB" i="1" dirty="0"/>
            </a:br>
            <a:br>
              <a:rPr lang="en-GB" i="1" dirty="0"/>
            </a:br>
            <a:r>
              <a:rPr lang="en-GB" sz="4400" dirty="0"/>
              <a:t>CHALLENGES AND SERVICE DELIVERY ADAPTATIONS DURING COVID -19 IN UGANDA </a:t>
            </a:r>
            <a:endParaRPr lang="en-UG" sz="4400" dirty="0"/>
          </a:p>
        </p:txBody>
      </p:sp>
      <p:sp>
        <p:nvSpPr>
          <p:cNvPr id="9" name="Title 1">
            <a:extLst>
              <a:ext uri="{FF2B5EF4-FFF2-40B4-BE49-F238E27FC236}">
                <a16:creationId xmlns:a16="http://schemas.microsoft.com/office/drawing/2014/main" id="{F3084BEA-206E-7548-A1A4-93FB30EE7B7F}"/>
              </a:ext>
            </a:extLst>
          </p:cNvPr>
          <p:cNvSpPr txBox="1">
            <a:spLocks/>
          </p:cNvSpPr>
          <p:nvPr/>
        </p:nvSpPr>
        <p:spPr>
          <a:xfrm>
            <a:off x="1327771" y="2735766"/>
            <a:ext cx="9536454" cy="69323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900" b="1" i="0" kern="1200" spc="-100" baseline="0">
                <a:solidFill>
                  <a:srgbClr val="FFFFFF"/>
                </a:solidFill>
                <a:latin typeface="Frutiger LT Std 67 Bold Condens" panose="020B0602020204020204" pitchFamily="34" charset="77"/>
                <a:ea typeface="+mj-ea"/>
                <a:cs typeface="+mj-cs"/>
              </a:defRPr>
            </a:lvl1pPr>
          </a:lstStyle>
          <a:p>
            <a:pPr algn="ctr"/>
            <a:r>
              <a:rPr lang="en-GB" sz="2800" dirty="0">
                <a:solidFill>
                  <a:srgbClr val="2B6B63"/>
                </a:solidFill>
              </a:rPr>
              <a:t>DR. ANNET NAGUDI</a:t>
            </a:r>
            <a:endParaRPr lang="en-US" sz="2800" dirty="0">
              <a:solidFill>
                <a:srgbClr val="2B6B63"/>
              </a:solidFill>
            </a:endParaRPr>
          </a:p>
        </p:txBody>
      </p:sp>
      <p:sp>
        <p:nvSpPr>
          <p:cNvPr id="10" name="Rectangle 9">
            <a:extLst>
              <a:ext uri="{FF2B5EF4-FFF2-40B4-BE49-F238E27FC236}">
                <a16:creationId xmlns:a16="http://schemas.microsoft.com/office/drawing/2014/main" id="{56CF379A-4F83-0F47-951B-7E32F5939671}"/>
              </a:ext>
            </a:extLst>
          </p:cNvPr>
          <p:cNvSpPr/>
          <p:nvPr/>
        </p:nvSpPr>
        <p:spPr>
          <a:xfrm>
            <a:off x="2110289" y="3893229"/>
            <a:ext cx="7971417" cy="461665"/>
          </a:xfrm>
          <a:prstGeom prst="rect">
            <a:avLst/>
          </a:prstGeom>
        </p:spPr>
        <p:txBody>
          <a:bodyPr wrap="square">
            <a:spAutoFit/>
          </a:bodyPr>
          <a:lstStyle/>
          <a:p>
            <a:pPr algn="ctr">
              <a:spcBef>
                <a:spcPts val="0"/>
              </a:spcBef>
              <a:spcAft>
                <a:spcPts val="0"/>
              </a:spcAft>
            </a:pPr>
            <a:r>
              <a:rPr lang="en-GB" sz="2400" spc="-100" dirty="0">
                <a:solidFill>
                  <a:srgbClr val="FFFFFF"/>
                </a:solidFill>
                <a:latin typeface="Frutiger LT Std 57 Condensed" panose="020B0606020204020204" pitchFamily="34" charset="77"/>
                <a:ea typeface="+mj-ea"/>
                <a:cs typeface="+mj-cs"/>
              </a:rPr>
              <a:t>28</a:t>
            </a:r>
            <a:r>
              <a:rPr lang="en-GB" sz="2400" spc="-100" baseline="30000" dirty="0">
                <a:solidFill>
                  <a:srgbClr val="FFFFFF"/>
                </a:solidFill>
                <a:latin typeface="Frutiger LT Std 57 Condensed" panose="020B0606020204020204" pitchFamily="34" charset="77"/>
                <a:ea typeface="+mj-ea"/>
                <a:cs typeface="+mj-cs"/>
              </a:rPr>
              <a:t>th</a:t>
            </a:r>
            <a:r>
              <a:rPr lang="en-GB" sz="2400" spc="-100" dirty="0">
                <a:solidFill>
                  <a:srgbClr val="FFFFFF"/>
                </a:solidFill>
                <a:latin typeface="Frutiger LT Std 57 Condensed" panose="020B0606020204020204" pitchFamily="34" charset="77"/>
                <a:ea typeface="+mj-ea"/>
                <a:cs typeface="+mj-cs"/>
              </a:rPr>
              <a:t> October 2020</a:t>
            </a:r>
          </a:p>
        </p:txBody>
      </p:sp>
      <p:pic>
        <p:nvPicPr>
          <p:cNvPr id="12" name="Picture 11" descr="A close up of a sign&#10;&#10;Description automatically generated">
            <a:extLst>
              <a:ext uri="{FF2B5EF4-FFF2-40B4-BE49-F238E27FC236}">
                <a16:creationId xmlns:a16="http://schemas.microsoft.com/office/drawing/2014/main" id="{905886FC-E167-2F41-8896-37329F51814B}"/>
              </a:ext>
            </a:extLst>
          </p:cNvPr>
          <p:cNvPicPr>
            <a:picLocks noChangeAspect="1"/>
          </p:cNvPicPr>
          <p:nvPr/>
        </p:nvPicPr>
        <p:blipFill>
          <a:blip r:embed="rId2"/>
          <a:stretch>
            <a:fillRect/>
          </a:stretch>
        </p:blipFill>
        <p:spPr>
          <a:xfrm>
            <a:off x="6895200" y="5022928"/>
            <a:ext cx="4941310" cy="1433676"/>
          </a:xfrm>
          <a:prstGeom prst="rect">
            <a:avLst/>
          </a:prstGeom>
        </p:spPr>
      </p:pic>
    </p:spTree>
    <p:extLst>
      <p:ext uri="{BB962C8B-B14F-4D97-AF65-F5344CB8AC3E}">
        <p14:creationId xmlns:p14="http://schemas.microsoft.com/office/powerpoint/2010/main" val="156909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E63FE-68D6-384D-9A52-5DACA05A395C}"/>
              </a:ext>
            </a:extLst>
          </p:cNvPr>
          <p:cNvSpPr>
            <a:spLocks noGrp="1"/>
          </p:cNvSpPr>
          <p:nvPr>
            <p:ph type="title"/>
          </p:nvPr>
        </p:nvSpPr>
        <p:spPr/>
        <p:txBody>
          <a:bodyPr>
            <a:normAutofit/>
          </a:bodyPr>
          <a:lstStyle/>
          <a:p>
            <a:pPr algn="ctr"/>
            <a:r>
              <a:rPr lang="en-US" sz="2800" b="1" dirty="0">
                <a:latin typeface="Franklin Gothic Demi" panose="020B0703020102020204" pitchFamily="34" charset="0"/>
              </a:rPr>
              <a:t>INTRODUCTION</a:t>
            </a:r>
          </a:p>
        </p:txBody>
      </p:sp>
      <p:sp>
        <p:nvSpPr>
          <p:cNvPr id="3" name="Content Placeholder 2">
            <a:extLst>
              <a:ext uri="{FF2B5EF4-FFF2-40B4-BE49-F238E27FC236}">
                <a16:creationId xmlns:a16="http://schemas.microsoft.com/office/drawing/2014/main" id="{4550068C-5441-F547-B83B-2797856756D2}"/>
              </a:ext>
            </a:extLst>
          </p:cNvPr>
          <p:cNvSpPr>
            <a:spLocks noGrp="1"/>
          </p:cNvSpPr>
          <p:nvPr>
            <p:ph idx="1"/>
          </p:nvPr>
        </p:nvSpPr>
        <p:spPr>
          <a:xfrm>
            <a:off x="252919" y="1329179"/>
            <a:ext cx="11342050" cy="4701751"/>
          </a:xfrm>
        </p:spPr>
        <p:txBody>
          <a:bodyPr anchor="t">
            <a:noAutofit/>
          </a:bodyPr>
          <a:lstStyle/>
          <a:p>
            <a:pPr marL="0" indent="0">
              <a:lnSpc>
                <a:spcPct val="150000"/>
              </a:lnSpc>
              <a:spcBef>
                <a:spcPts val="300"/>
              </a:spcBef>
              <a:spcAft>
                <a:spcPts val="300"/>
              </a:spcAft>
              <a:buClr>
                <a:schemeClr val="tx1"/>
              </a:buClr>
              <a:buNone/>
            </a:pPr>
            <a:r>
              <a:rPr lang="en-US" sz="1600" b="1" dirty="0">
                <a:solidFill>
                  <a:srgbClr val="2B6B63"/>
                </a:solidFill>
                <a:latin typeface="Franklin Gothic Demi" panose="020B0703020102020204" pitchFamily="34" charset="0"/>
              </a:rPr>
              <a:t>About RHU</a:t>
            </a:r>
          </a:p>
          <a:p>
            <a:pPr lvl="1">
              <a:lnSpc>
                <a:spcPct val="150000"/>
              </a:lnSpc>
              <a:spcBef>
                <a:spcPts val="300"/>
              </a:spcBef>
              <a:spcAft>
                <a:spcPts val="300"/>
              </a:spcAft>
              <a:buClr>
                <a:schemeClr val="tx1"/>
              </a:buClr>
              <a:buFont typeface="Wingdings" panose="05000000000000000000" pitchFamily="2" charset="2"/>
              <a:buChar char="v"/>
            </a:pPr>
            <a:r>
              <a:rPr lang="en-US" sz="1600" b="1" dirty="0">
                <a:solidFill>
                  <a:schemeClr val="tx1">
                    <a:lumMod val="95000"/>
                    <a:lumOff val="5000"/>
                  </a:schemeClr>
                </a:solidFill>
                <a:latin typeface="Franklin Gothic Demi" panose="020B0703020102020204" pitchFamily="34" charset="0"/>
              </a:rPr>
              <a:t> RHU is a volunteer owned non-governmental organization that champions universal access to rights based SRH information and services</a:t>
            </a:r>
          </a:p>
          <a:p>
            <a:pPr lvl="1">
              <a:lnSpc>
                <a:spcPct val="150000"/>
              </a:lnSpc>
              <a:spcBef>
                <a:spcPts val="300"/>
              </a:spcBef>
              <a:spcAft>
                <a:spcPts val="300"/>
              </a:spcAft>
              <a:buClr>
                <a:schemeClr val="tx1"/>
              </a:buClr>
              <a:buFont typeface="Wingdings" panose="05000000000000000000" pitchFamily="2" charset="2"/>
              <a:buChar char="v"/>
            </a:pPr>
            <a:r>
              <a:rPr lang="en-US" sz="1600" dirty="0">
                <a:solidFill>
                  <a:schemeClr val="tx1">
                    <a:lumMod val="95000"/>
                    <a:lumOff val="5000"/>
                  </a:schemeClr>
                </a:solidFill>
                <a:latin typeface="Franklin Gothic Demi" panose="020B0703020102020204" pitchFamily="34" charset="0"/>
              </a:rPr>
              <a:t> The IPPF Member Association Founded in 1957,  RHU operates 20 static clinics and supports 50 social franchise facilities spread in all the sub-regions of Uganda.</a:t>
            </a:r>
            <a:r>
              <a:rPr lang="en-US" sz="1600" dirty="0">
                <a:latin typeface="Franklin Gothic Demi" panose="020B0703020102020204" pitchFamily="34" charset="0"/>
              </a:rPr>
              <a:t> </a:t>
            </a:r>
          </a:p>
          <a:p>
            <a:pPr lvl="1">
              <a:lnSpc>
                <a:spcPct val="150000"/>
              </a:lnSpc>
              <a:spcBef>
                <a:spcPts val="300"/>
              </a:spcBef>
              <a:spcAft>
                <a:spcPts val="300"/>
              </a:spcAft>
              <a:buClr>
                <a:schemeClr val="tx1"/>
              </a:buClr>
              <a:buFont typeface="Wingdings" panose="05000000000000000000" pitchFamily="2" charset="2"/>
              <a:buChar char="v"/>
            </a:pPr>
            <a:r>
              <a:rPr lang="en-US" sz="1600" dirty="0">
                <a:solidFill>
                  <a:schemeClr val="tx1">
                    <a:lumMod val="95000"/>
                    <a:lumOff val="5000"/>
                  </a:schemeClr>
                </a:solidFill>
                <a:latin typeface="Franklin Gothic Demi" panose="020B0703020102020204" pitchFamily="34" charset="0"/>
              </a:rPr>
              <a:t> Partner with both Public and Private sector through Social Franchise Model in delivery of SRHR Services.</a:t>
            </a:r>
          </a:p>
          <a:p>
            <a:pPr marL="0" indent="0">
              <a:lnSpc>
                <a:spcPct val="150000"/>
              </a:lnSpc>
              <a:spcBef>
                <a:spcPts val="300"/>
              </a:spcBef>
              <a:spcAft>
                <a:spcPts val="300"/>
              </a:spcAft>
              <a:buClr>
                <a:schemeClr val="tx1"/>
              </a:buClr>
              <a:buNone/>
            </a:pPr>
            <a:r>
              <a:rPr lang="en-US" sz="1600" b="1" dirty="0">
                <a:solidFill>
                  <a:srgbClr val="2B6B63"/>
                </a:solidFill>
                <a:latin typeface="Franklin Gothic Demi" panose="020B0703020102020204" pitchFamily="34" charset="0"/>
              </a:rPr>
              <a:t>COVID 19 Epidemiology in Uganda</a:t>
            </a:r>
          </a:p>
          <a:p>
            <a:pPr lvl="1">
              <a:lnSpc>
                <a:spcPct val="150000"/>
              </a:lnSpc>
              <a:spcBef>
                <a:spcPts val="300"/>
              </a:spcBef>
              <a:spcAft>
                <a:spcPts val="300"/>
              </a:spcAft>
              <a:buClr>
                <a:schemeClr val="tx1"/>
              </a:buClr>
              <a:buFont typeface="Wingdings" panose="05000000000000000000" pitchFamily="2" charset="2"/>
              <a:buChar char="v"/>
            </a:pPr>
            <a:r>
              <a:rPr lang="en-US" sz="1600" dirty="0">
                <a:solidFill>
                  <a:schemeClr val="tx1">
                    <a:lumMod val="95000"/>
                    <a:lumOff val="5000"/>
                  </a:schemeClr>
                </a:solidFill>
                <a:latin typeface="Franklin Gothic Demi" panose="020B0703020102020204" pitchFamily="34" charset="0"/>
              </a:rPr>
              <a:t> First case registered on 21</a:t>
            </a:r>
            <a:r>
              <a:rPr lang="en-US" sz="1600" baseline="30000" dirty="0">
                <a:solidFill>
                  <a:schemeClr val="tx1">
                    <a:lumMod val="95000"/>
                    <a:lumOff val="5000"/>
                  </a:schemeClr>
                </a:solidFill>
                <a:latin typeface="Franklin Gothic Demi" panose="020B0703020102020204" pitchFamily="34" charset="0"/>
              </a:rPr>
              <a:t>st</a:t>
            </a:r>
            <a:r>
              <a:rPr lang="en-US" sz="1600" dirty="0">
                <a:solidFill>
                  <a:schemeClr val="tx1">
                    <a:lumMod val="95000"/>
                    <a:lumOff val="5000"/>
                  </a:schemeClr>
                </a:solidFill>
                <a:latin typeface="Franklin Gothic Demi" panose="020B0703020102020204" pitchFamily="34" charset="0"/>
              </a:rPr>
              <a:t> March 2020</a:t>
            </a:r>
          </a:p>
          <a:p>
            <a:pPr lvl="1">
              <a:lnSpc>
                <a:spcPct val="150000"/>
              </a:lnSpc>
              <a:spcBef>
                <a:spcPts val="300"/>
              </a:spcBef>
              <a:spcAft>
                <a:spcPts val="300"/>
              </a:spcAft>
              <a:buClr>
                <a:schemeClr val="tx1"/>
              </a:buClr>
              <a:buFont typeface="Wingdings" panose="05000000000000000000" pitchFamily="2" charset="2"/>
              <a:buChar char="v"/>
            </a:pPr>
            <a:r>
              <a:rPr lang="en-US" sz="1600" dirty="0">
                <a:solidFill>
                  <a:schemeClr val="tx1">
                    <a:lumMod val="95000"/>
                    <a:lumOff val="5000"/>
                  </a:schemeClr>
                </a:solidFill>
                <a:latin typeface="Franklin Gothic Demi" panose="020B0703020102020204" pitchFamily="34" charset="0"/>
              </a:rPr>
              <a:t> To date 11,443 confirmed cases, 7676 recoveries and  100 deaths (Case fatality rate 0.9%)</a:t>
            </a:r>
          </a:p>
          <a:p>
            <a:pPr lvl="1">
              <a:lnSpc>
                <a:spcPct val="150000"/>
              </a:lnSpc>
              <a:spcBef>
                <a:spcPts val="300"/>
              </a:spcBef>
              <a:spcAft>
                <a:spcPts val="300"/>
              </a:spcAft>
              <a:buClr>
                <a:schemeClr val="tx1"/>
              </a:buClr>
              <a:buFont typeface="Wingdings" panose="05000000000000000000" pitchFamily="2" charset="2"/>
              <a:buChar char="v"/>
            </a:pPr>
            <a:r>
              <a:rPr lang="en-US" sz="1600" dirty="0">
                <a:solidFill>
                  <a:schemeClr val="tx1">
                    <a:lumMod val="95000"/>
                    <a:lumOff val="5000"/>
                  </a:schemeClr>
                </a:solidFill>
                <a:latin typeface="Franklin Gothic Demi" panose="020B0703020102020204" pitchFamily="34" charset="0"/>
              </a:rPr>
              <a:t> 88% of confirmed cases are from local transmission</a:t>
            </a:r>
          </a:p>
          <a:p>
            <a:pPr lvl="1">
              <a:lnSpc>
                <a:spcPct val="150000"/>
              </a:lnSpc>
              <a:spcBef>
                <a:spcPts val="300"/>
              </a:spcBef>
              <a:spcAft>
                <a:spcPts val="300"/>
              </a:spcAft>
              <a:buClr>
                <a:schemeClr val="tx1"/>
              </a:buClr>
              <a:buFont typeface="Wingdings" panose="05000000000000000000" pitchFamily="2" charset="2"/>
              <a:buChar char="v"/>
            </a:pPr>
            <a:r>
              <a:rPr lang="en-US" sz="1600" dirty="0">
                <a:solidFill>
                  <a:schemeClr val="tx1">
                    <a:lumMod val="95000"/>
                    <a:lumOff val="5000"/>
                  </a:schemeClr>
                </a:solidFill>
                <a:latin typeface="Franklin Gothic Demi" panose="020B0703020102020204" pitchFamily="34" charset="0"/>
              </a:rPr>
              <a:t> Sample positivity rate is 6.9%</a:t>
            </a:r>
          </a:p>
          <a:p>
            <a:pPr marL="502920" lvl="1" indent="0">
              <a:lnSpc>
                <a:spcPct val="150000"/>
              </a:lnSpc>
              <a:buClr>
                <a:schemeClr val="tx1"/>
              </a:buClr>
              <a:buNone/>
            </a:pPr>
            <a:endParaRPr lang="en-US" sz="1600" b="1" dirty="0">
              <a:solidFill>
                <a:schemeClr val="tx1">
                  <a:lumMod val="95000"/>
                  <a:lumOff val="5000"/>
                </a:schemeClr>
              </a:solidFill>
              <a:latin typeface="Franklin Gothic Demi" panose="020B0703020102020204" pitchFamily="34" charset="0"/>
            </a:endParaRPr>
          </a:p>
          <a:p>
            <a:pPr marL="0" indent="0">
              <a:buNone/>
            </a:pPr>
            <a:endParaRPr lang="en-US" sz="1600" b="1" dirty="0">
              <a:solidFill>
                <a:schemeClr val="tx1">
                  <a:lumMod val="95000"/>
                  <a:lumOff val="5000"/>
                </a:schemeClr>
              </a:solidFill>
              <a:latin typeface="Franklin Gothic Demi" panose="020B0703020102020204" pitchFamily="34" charset="0"/>
            </a:endParaRPr>
          </a:p>
          <a:p>
            <a:endParaRPr lang="en-US" sz="1600" b="1" dirty="0">
              <a:solidFill>
                <a:schemeClr val="tx1">
                  <a:lumMod val="95000"/>
                  <a:lumOff val="5000"/>
                </a:schemeClr>
              </a:solidFill>
              <a:latin typeface="Franklin Gothic Demi" panose="020B0703020102020204" pitchFamily="34" charset="0"/>
            </a:endParaRPr>
          </a:p>
          <a:p>
            <a:pPr marL="0" indent="0">
              <a:buNone/>
            </a:pPr>
            <a:endParaRPr lang="en-US" sz="1600" dirty="0">
              <a:latin typeface="Franklin Gothic Demi" panose="020B0703020102020204" pitchFamily="34" charset="0"/>
            </a:endParaRPr>
          </a:p>
          <a:p>
            <a:endParaRPr lang="en-US" sz="1600" dirty="0">
              <a:latin typeface="Franklin Gothic Demi" panose="020B0703020102020204" pitchFamily="34" charset="0"/>
            </a:endParaRPr>
          </a:p>
          <a:p>
            <a:pPr lvl="1"/>
            <a:endParaRPr lang="en-US" sz="1600" dirty="0">
              <a:latin typeface="Franklin Gothic Demi" panose="020B0703020102020204" pitchFamily="34" charset="0"/>
            </a:endParaRPr>
          </a:p>
          <a:p>
            <a:endParaRPr lang="en-US" sz="1600" dirty="0">
              <a:latin typeface="Franklin Gothic Demi" panose="020B0703020102020204" pitchFamily="34" charset="0"/>
            </a:endParaRPr>
          </a:p>
          <a:p>
            <a:endParaRPr lang="en-US" sz="1600" dirty="0">
              <a:latin typeface="Franklin Gothic Demi" panose="020B0703020102020204" pitchFamily="34" charset="0"/>
            </a:endParaRPr>
          </a:p>
          <a:p>
            <a:endParaRPr lang="en-US" sz="1600" dirty="0">
              <a:latin typeface="Franklin Gothic Demi" panose="020B0703020102020204" pitchFamily="34" charset="0"/>
            </a:endParaRPr>
          </a:p>
          <a:p>
            <a:endParaRPr lang="en-US" sz="1600" dirty="0">
              <a:latin typeface="Franklin Gothic Demi" panose="020B0703020102020204" pitchFamily="34" charset="0"/>
            </a:endParaRPr>
          </a:p>
        </p:txBody>
      </p:sp>
      <p:sp>
        <p:nvSpPr>
          <p:cNvPr id="4" name="Slide Number Placeholder 3">
            <a:extLst>
              <a:ext uri="{FF2B5EF4-FFF2-40B4-BE49-F238E27FC236}">
                <a16:creationId xmlns:a16="http://schemas.microsoft.com/office/drawing/2014/main" id="{6845F23A-9F67-A144-AA6D-D8AE91600F32}"/>
              </a:ext>
            </a:extLst>
          </p:cNvPr>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1069084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0788DB-40B8-4E0B-91B4-D7F02A8D8521}"/>
              </a:ext>
            </a:extLst>
          </p:cNvPr>
          <p:cNvSpPr>
            <a:spLocks noGrp="1"/>
          </p:cNvSpPr>
          <p:nvPr>
            <p:ph type="title"/>
          </p:nvPr>
        </p:nvSpPr>
        <p:spPr/>
        <p:txBody>
          <a:bodyPr>
            <a:normAutofit fontScale="90000"/>
          </a:bodyPr>
          <a:lstStyle/>
          <a:p>
            <a:pPr algn="ctr"/>
            <a:r>
              <a:rPr lang="en-GB" sz="3100" b="1" dirty="0">
                <a:latin typeface="Franklin Gothic Demi" panose="020B0703020102020204" pitchFamily="34" charset="0"/>
              </a:rPr>
              <a:t>KEY CHALLENGES OF COVID 19 PANDEMIC</a:t>
            </a:r>
            <a:br>
              <a:rPr lang="en-UG" dirty="0">
                <a:latin typeface="Franklin Gothic Demi" panose="020B0703020102020204" pitchFamily="34" charset="0"/>
              </a:rPr>
            </a:br>
            <a:endParaRPr lang="en-UG" dirty="0">
              <a:latin typeface="Franklin Gothic Demi" panose="020B0703020102020204" pitchFamily="34" charset="0"/>
            </a:endParaRPr>
          </a:p>
        </p:txBody>
      </p:sp>
      <p:sp>
        <p:nvSpPr>
          <p:cNvPr id="6" name="Text Placeholder 5">
            <a:extLst>
              <a:ext uri="{FF2B5EF4-FFF2-40B4-BE49-F238E27FC236}">
                <a16:creationId xmlns:a16="http://schemas.microsoft.com/office/drawing/2014/main" id="{F37C30C7-F497-4ED6-9D8C-CCFF6F9145F6}"/>
              </a:ext>
            </a:extLst>
          </p:cNvPr>
          <p:cNvSpPr>
            <a:spLocks noGrp="1"/>
          </p:cNvSpPr>
          <p:nvPr>
            <p:ph type="body" idx="1"/>
          </p:nvPr>
        </p:nvSpPr>
        <p:spPr>
          <a:xfrm>
            <a:off x="697584" y="1234221"/>
            <a:ext cx="5260156" cy="415121"/>
          </a:xfrm>
          <a:solidFill>
            <a:schemeClr val="accent5">
              <a:lumMod val="75000"/>
            </a:schemeClr>
          </a:solidFill>
          <a:ln w="3175">
            <a:solidFill>
              <a:schemeClr val="tx1"/>
            </a:solidFill>
          </a:ln>
        </p:spPr>
        <p:txBody>
          <a:bodyPr>
            <a:noAutofit/>
          </a:bodyPr>
          <a:lstStyle/>
          <a:p>
            <a:r>
              <a:rPr lang="en-US" sz="1800" dirty="0">
                <a:solidFill>
                  <a:srgbClr val="09001A"/>
                </a:solidFill>
                <a:latin typeface="Franklin Gothic Demi" panose="020B0703020102020204" pitchFamily="34" charset="0"/>
              </a:rPr>
              <a:t>Organizational Challenges</a:t>
            </a:r>
            <a:endParaRPr lang="en-UG" sz="1800" dirty="0">
              <a:solidFill>
                <a:srgbClr val="09001A"/>
              </a:solidFill>
              <a:latin typeface="Franklin Gothic Demi" panose="020B0703020102020204" pitchFamily="34" charset="0"/>
            </a:endParaRPr>
          </a:p>
        </p:txBody>
      </p:sp>
      <p:sp>
        <p:nvSpPr>
          <p:cNvPr id="7" name="Content Placeholder 6">
            <a:extLst>
              <a:ext uri="{FF2B5EF4-FFF2-40B4-BE49-F238E27FC236}">
                <a16:creationId xmlns:a16="http://schemas.microsoft.com/office/drawing/2014/main" id="{5F322289-DD2C-43DB-A0D4-1C158C027D73}"/>
              </a:ext>
            </a:extLst>
          </p:cNvPr>
          <p:cNvSpPr>
            <a:spLocks noGrp="1"/>
          </p:cNvSpPr>
          <p:nvPr>
            <p:ph sz="half" idx="2"/>
          </p:nvPr>
        </p:nvSpPr>
        <p:spPr>
          <a:xfrm>
            <a:off x="697584" y="1638268"/>
            <a:ext cx="5260156" cy="2618270"/>
          </a:xfrm>
          <a:solidFill>
            <a:schemeClr val="accent5">
              <a:lumMod val="60000"/>
              <a:lumOff val="40000"/>
            </a:schemeClr>
          </a:solidFill>
          <a:ln w="3175">
            <a:solidFill>
              <a:schemeClr val="tx1"/>
            </a:solidFill>
          </a:ln>
        </p:spPr>
        <p:txBody>
          <a:bodyPr>
            <a:normAutofit fontScale="25000" lnSpcReduction="20000"/>
          </a:bodyPr>
          <a:lstStyle/>
          <a:p>
            <a:pPr marL="0" indent="0" algn="just">
              <a:lnSpc>
                <a:spcPct val="170000"/>
              </a:lnSpc>
              <a:spcBef>
                <a:spcPts val="0"/>
              </a:spcBef>
              <a:spcAft>
                <a:spcPts val="600"/>
              </a:spcAft>
              <a:buNone/>
            </a:pPr>
            <a:endParaRPr lang="en-GB" sz="5500" b="1" dirty="0">
              <a:solidFill>
                <a:srgbClr val="09001A"/>
              </a:solidFill>
              <a:latin typeface="Franklin Gothic Demi" panose="020B0703020102020204" pitchFamily="34" charset="0"/>
            </a:endParaRPr>
          </a:p>
          <a:p>
            <a:pPr marL="182880" lvl="1" algn="just">
              <a:lnSpc>
                <a:spcPct val="170000"/>
              </a:lnSpc>
              <a:spcBef>
                <a:spcPts val="0"/>
              </a:spcBef>
              <a:spcAft>
                <a:spcPts val="600"/>
              </a:spcAft>
              <a:buClrTx/>
              <a:buFont typeface="Wingdings" panose="05000000000000000000" pitchFamily="2" charset="2"/>
              <a:buChar char="v"/>
            </a:pPr>
            <a:r>
              <a:rPr lang="en-GB" sz="5600" dirty="0">
                <a:solidFill>
                  <a:srgbClr val="09001A"/>
                </a:solidFill>
                <a:latin typeface="Franklin Gothic Demi" panose="020B0703020102020204" pitchFamily="34" charset="0"/>
              </a:rPr>
              <a:t>Limited reach to clients (both Static and outreach posts) by service providers – Due to restrictions and public fear</a:t>
            </a:r>
          </a:p>
          <a:p>
            <a:pPr marL="182880" lvl="1" algn="just">
              <a:lnSpc>
                <a:spcPct val="170000"/>
              </a:lnSpc>
              <a:spcBef>
                <a:spcPts val="0"/>
              </a:spcBef>
              <a:spcAft>
                <a:spcPts val="600"/>
              </a:spcAft>
              <a:buClrTx/>
              <a:buFont typeface="Wingdings" panose="05000000000000000000" pitchFamily="2" charset="2"/>
              <a:buChar char="v"/>
            </a:pPr>
            <a:r>
              <a:rPr lang="en-GB" sz="5600" dirty="0">
                <a:solidFill>
                  <a:srgbClr val="09001A"/>
                </a:solidFill>
                <a:latin typeface="Franklin Gothic Demi" panose="020B0703020102020204" pitchFamily="34" charset="0"/>
              </a:rPr>
              <a:t>Limited supply of equipment and supplies for service delivery</a:t>
            </a:r>
          </a:p>
          <a:p>
            <a:pPr marL="182880" lvl="1" algn="just">
              <a:lnSpc>
                <a:spcPct val="170000"/>
              </a:lnSpc>
              <a:spcBef>
                <a:spcPts val="0"/>
              </a:spcBef>
              <a:spcAft>
                <a:spcPts val="600"/>
              </a:spcAft>
              <a:buClrTx/>
              <a:buFont typeface="Wingdings" panose="05000000000000000000" pitchFamily="2" charset="2"/>
              <a:buChar char="v"/>
            </a:pPr>
            <a:r>
              <a:rPr lang="en-GB" sz="5600" dirty="0">
                <a:solidFill>
                  <a:srgbClr val="09001A"/>
                </a:solidFill>
                <a:latin typeface="Franklin Gothic Demi" panose="020B0703020102020204" pitchFamily="34" charset="0"/>
              </a:rPr>
              <a:t>Limited adherence to Government SOPs due to lack of awareness about COVID19</a:t>
            </a:r>
          </a:p>
          <a:p>
            <a:pPr marL="182880" lvl="1" algn="just">
              <a:lnSpc>
                <a:spcPct val="170000"/>
              </a:lnSpc>
              <a:spcBef>
                <a:spcPts val="0"/>
              </a:spcBef>
              <a:spcAft>
                <a:spcPts val="600"/>
              </a:spcAft>
              <a:buClrTx/>
              <a:buFont typeface="Wingdings" panose="05000000000000000000" pitchFamily="2" charset="2"/>
              <a:buChar char="v"/>
            </a:pPr>
            <a:r>
              <a:rPr lang="en-GB" sz="5600" dirty="0">
                <a:solidFill>
                  <a:srgbClr val="09001A"/>
                </a:solidFill>
                <a:latin typeface="Franklin Gothic Demi" panose="020B0703020102020204" pitchFamily="34" charset="0"/>
              </a:rPr>
              <a:t>Increased cost of service delivery (more need for Infection prevention)</a:t>
            </a:r>
          </a:p>
          <a:p>
            <a:pPr lvl="1" algn="just">
              <a:lnSpc>
                <a:spcPct val="170000"/>
              </a:lnSpc>
              <a:spcBef>
                <a:spcPts val="0"/>
              </a:spcBef>
              <a:spcAft>
                <a:spcPts val="600"/>
              </a:spcAft>
            </a:pPr>
            <a:endParaRPr lang="en-GB" sz="2000" dirty="0">
              <a:solidFill>
                <a:srgbClr val="09001A"/>
              </a:solidFill>
              <a:latin typeface="Franklin Gothic Demi" panose="020B0703020102020204" pitchFamily="34" charset="0"/>
            </a:endParaRPr>
          </a:p>
          <a:p>
            <a:endParaRPr lang="en-UG" dirty="0">
              <a:latin typeface="Franklin Gothic Demi" panose="020B0703020102020204" pitchFamily="34" charset="0"/>
            </a:endParaRPr>
          </a:p>
        </p:txBody>
      </p:sp>
      <p:sp>
        <p:nvSpPr>
          <p:cNvPr id="8" name="Text Placeholder 7">
            <a:extLst>
              <a:ext uri="{FF2B5EF4-FFF2-40B4-BE49-F238E27FC236}">
                <a16:creationId xmlns:a16="http://schemas.microsoft.com/office/drawing/2014/main" id="{0CE84954-6A6F-45BC-821C-40507F945EAF}"/>
              </a:ext>
            </a:extLst>
          </p:cNvPr>
          <p:cNvSpPr>
            <a:spLocks noGrp="1"/>
          </p:cNvSpPr>
          <p:nvPr>
            <p:ph type="body" sz="quarter" idx="3"/>
          </p:nvPr>
        </p:nvSpPr>
        <p:spPr>
          <a:xfrm>
            <a:off x="6193416" y="1232280"/>
            <a:ext cx="5005628" cy="415121"/>
          </a:xfrm>
          <a:solidFill>
            <a:schemeClr val="accent5">
              <a:lumMod val="75000"/>
            </a:schemeClr>
          </a:solidFill>
          <a:ln w="3175">
            <a:solidFill>
              <a:schemeClr val="tx1"/>
            </a:solidFill>
          </a:ln>
        </p:spPr>
        <p:txBody>
          <a:bodyPr>
            <a:normAutofit fontScale="25000" lnSpcReduction="20000"/>
          </a:bodyPr>
          <a:lstStyle/>
          <a:p>
            <a:endParaRPr lang="en-GB" sz="6400" dirty="0">
              <a:solidFill>
                <a:srgbClr val="09001A"/>
              </a:solidFill>
              <a:latin typeface="Franklin Gothic Demi" panose="020B0703020102020204" pitchFamily="34" charset="0"/>
            </a:endParaRPr>
          </a:p>
          <a:p>
            <a:pPr>
              <a:lnSpc>
                <a:spcPct val="110000"/>
              </a:lnSpc>
            </a:pPr>
            <a:endParaRPr lang="en-GB" sz="6400" dirty="0">
              <a:solidFill>
                <a:srgbClr val="09001A"/>
              </a:solidFill>
              <a:latin typeface="Franklin Gothic Demi" panose="020B0703020102020204" pitchFamily="34" charset="0"/>
            </a:endParaRPr>
          </a:p>
          <a:p>
            <a:pPr>
              <a:lnSpc>
                <a:spcPct val="110000"/>
              </a:lnSpc>
            </a:pPr>
            <a:endParaRPr lang="en-GB" sz="6400" dirty="0">
              <a:solidFill>
                <a:srgbClr val="09001A"/>
              </a:solidFill>
              <a:latin typeface="Franklin Gothic Demi" panose="020B0703020102020204" pitchFamily="34" charset="0"/>
            </a:endParaRPr>
          </a:p>
          <a:p>
            <a:pPr>
              <a:lnSpc>
                <a:spcPct val="110000"/>
              </a:lnSpc>
            </a:pPr>
            <a:r>
              <a:rPr lang="en-GB" sz="6400" dirty="0">
                <a:solidFill>
                  <a:srgbClr val="09001A"/>
                </a:solidFill>
                <a:latin typeface="Franklin Gothic Demi" panose="020B0703020102020204" pitchFamily="34" charset="0"/>
              </a:rPr>
              <a:t> </a:t>
            </a:r>
          </a:p>
          <a:p>
            <a:pPr>
              <a:lnSpc>
                <a:spcPct val="110000"/>
              </a:lnSpc>
            </a:pPr>
            <a:endParaRPr lang="en-GB" sz="6400" dirty="0">
              <a:solidFill>
                <a:srgbClr val="09001A"/>
              </a:solidFill>
              <a:latin typeface="Franklin Gothic Demi" panose="020B0703020102020204" pitchFamily="34" charset="0"/>
            </a:endParaRPr>
          </a:p>
          <a:p>
            <a:pPr>
              <a:lnSpc>
                <a:spcPct val="110000"/>
              </a:lnSpc>
            </a:pPr>
            <a:endParaRPr lang="en-GB" sz="6400" dirty="0">
              <a:solidFill>
                <a:srgbClr val="09001A"/>
              </a:solidFill>
              <a:latin typeface="Franklin Gothic Demi" panose="020B0703020102020204" pitchFamily="34" charset="0"/>
            </a:endParaRPr>
          </a:p>
          <a:p>
            <a:pPr>
              <a:lnSpc>
                <a:spcPct val="110000"/>
              </a:lnSpc>
            </a:pPr>
            <a:endParaRPr lang="en-GB" sz="6400" dirty="0">
              <a:solidFill>
                <a:srgbClr val="09001A"/>
              </a:solidFill>
              <a:latin typeface="Franklin Gothic Demi" panose="020B0703020102020204" pitchFamily="34" charset="0"/>
            </a:endParaRPr>
          </a:p>
          <a:p>
            <a:pPr>
              <a:lnSpc>
                <a:spcPct val="110000"/>
              </a:lnSpc>
            </a:pPr>
            <a:endParaRPr lang="en-GB" sz="6400" dirty="0">
              <a:solidFill>
                <a:srgbClr val="09001A"/>
              </a:solidFill>
              <a:latin typeface="Franklin Gothic Demi" panose="020B0703020102020204" pitchFamily="34" charset="0"/>
            </a:endParaRPr>
          </a:p>
          <a:p>
            <a:pPr>
              <a:lnSpc>
                <a:spcPct val="110000"/>
              </a:lnSpc>
            </a:pPr>
            <a:endParaRPr lang="en-GB" sz="6400" dirty="0">
              <a:solidFill>
                <a:srgbClr val="09001A"/>
              </a:solidFill>
              <a:latin typeface="Franklin Gothic Demi" panose="020B0703020102020204" pitchFamily="34" charset="0"/>
            </a:endParaRPr>
          </a:p>
          <a:p>
            <a:pPr>
              <a:lnSpc>
                <a:spcPct val="110000"/>
              </a:lnSpc>
            </a:pPr>
            <a:endParaRPr lang="en-GB" sz="7200" dirty="0">
              <a:solidFill>
                <a:srgbClr val="09001A"/>
              </a:solidFill>
              <a:latin typeface="Franklin Gothic Demi" panose="020B0703020102020204" pitchFamily="34" charset="0"/>
            </a:endParaRPr>
          </a:p>
          <a:p>
            <a:pPr>
              <a:lnSpc>
                <a:spcPct val="120000"/>
              </a:lnSpc>
            </a:pPr>
            <a:r>
              <a:rPr lang="en-GB" sz="7200" dirty="0">
                <a:solidFill>
                  <a:srgbClr val="09001A"/>
                </a:solidFill>
                <a:latin typeface="Franklin Gothic Demi" panose="020B0703020102020204" pitchFamily="34" charset="0"/>
              </a:rPr>
              <a:t>Community Challenges:</a:t>
            </a:r>
          </a:p>
          <a:p>
            <a:endParaRPr lang="en-UG" dirty="0">
              <a:latin typeface="Franklin Gothic Demi" panose="020B0703020102020204" pitchFamily="34" charset="0"/>
            </a:endParaRPr>
          </a:p>
        </p:txBody>
      </p:sp>
      <p:sp>
        <p:nvSpPr>
          <p:cNvPr id="9" name="Content Placeholder 8">
            <a:extLst>
              <a:ext uri="{FF2B5EF4-FFF2-40B4-BE49-F238E27FC236}">
                <a16:creationId xmlns:a16="http://schemas.microsoft.com/office/drawing/2014/main" id="{7E4DB8AB-3300-4EA4-B30A-AEE5CE0C1CD4}"/>
              </a:ext>
            </a:extLst>
          </p:cNvPr>
          <p:cNvSpPr>
            <a:spLocks noGrp="1"/>
          </p:cNvSpPr>
          <p:nvPr>
            <p:ph sz="quarter" idx="4"/>
          </p:nvPr>
        </p:nvSpPr>
        <p:spPr>
          <a:xfrm>
            <a:off x="6193416" y="1646598"/>
            <a:ext cx="5005628" cy="2618269"/>
          </a:xfrm>
          <a:solidFill>
            <a:schemeClr val="accent5">
              <a:lumMod val="60000"/>
              <a:lumOff val="40000"/>
            </a:schemeClr>
          </a:solidFill>
          <a:ln w="3175">
            <a:solidFill>
              <a:schemeClr val="tx1"/>
            </a:solidFill>
          </a:ln>
        </p:spPr>
        <p:txBody>
          <a:bodyPr>
            <a:normAutofit fontScale="25000" lnSpcReduction="20000"/>
          </a:bodyPr>
          <a:lstStyle/>
          <a:p>
            <a:pPr algn="just">
              <a:lnSpc>
                <a:spcPct val="170000"/>
              </a:lnSpc>
              <a:spcBef>
                <a:spcPts val="0"/>
              </a:spcBef>
              <a:spcAft>
                <a:spcPts val="600"/>
              </a:spcAft>
              <a:buClrTx/>
              <a:buFont typeface="Wingdings" panose="05000000000000000000" pitchFamily="2" charset="2"/>
              <a:buChar char="v"/>
            </a:pPr>
            <a:r>
              <a:rPr lang="en-GB" sz="6400" dirty="0">
                <a:solidFill>
                  <a:srgbClr val="09001A"/>
                </a:solidFill>
                <a:latin typeface="Franklin Gothic Demi" panose="020B0703020102020204" pitchFamily="34" charset="0"/>
              </a:rPr>
              <a:t>Limited access to Service delivery points and services</a:t>
            </a:r>
          </a:p>
          <a:p>
            <a:pPr algn="just">
              <a:lnSpc>
                <a:spcPct val="170000"/>
              </a:lnSpc>
              <a:spcBef>
                <a:spcPts val="0"/>
              </a:spcBef>
              <a:spcAft>
                <a:spcPts val="600"/>
              </a:spcAft>
              <a:buClrTx/>
              <a:buFont typeface="Wingdings" panose="05000000000000000000" pitchFamily="2" charset="2"/>
              <a:buChar char="v"/>
            </a:pPr>
            <a:r>
              <a:rPr lang="en-GB" sz="6400" dirty="0">
                <a:solidFill>
                  <a:srgbClr val="09001A"/>
                </a:solidFill>
                <a:latin typeface="Franklin Gothic Demi" panose="020B0703020102020204" pitchFamily="34" charset="0"/>
              </a:rPr>
              <a:t>Limited  access to information </a:t>
            </a:r>
          </a:p>
          <a:p>
            <a:pPr algn="just">
              <a:lnSpc>
                <a:spcPct val="170000"/>
              </a:lnSpc>
              <a:spcBef>
                <a:spcPts val="0"/>
              </a:spcBef>
              <a:spcAft>
                <a:spcPts val="600"/>
              </a:spcAft>
              <a:buClrTx/>
              <a:buFont typeface="Wingdings" panose="05000000000000000000" pitchFamily="2" charset="2"/>
              <a:buChar char="v"/>
            </a:pPr>
            <a:r>
              <a:rPr lang="en-GB" sz="6400" dirty="0">
                <a:solidFill>
                  <a:srgbClr val="09001A"/>
                </a:solidFill>
                <a:latin typeface="Franklin Gothic Demi" panose="020B0703020102020204" pitchFamily="34" charset="0"/>
              </a:rPr>
              <a:t>Political entanglement amidst the pandemic- lack of Trust</a:t>
            </a:r>
          </a:p>
          <a:p>
            <a:pPr algn="just">
              <a:lnSpc>
                <a:spcPct val="170000"/>
              </a:lnSpc>
              <a:spcBef>
                <a:spcPts val="0"/>
              </a:spcBef>
              <a:spcAft>
                <a:spcPts val="600"/>
              </a:spcAft>
              <a:buClrTx/>
              <a:buFont typeface="Wingdings" panose="05000000000000000000" pitchFamily="2" charset="2"/>
              <a:buChar char="v"/>
            </a:pPr>
            <a:r>
              <a:rPr lang="en-GB" sz="6400" dirty="0">
                <a:solidFill>
                  <a:srgbClr val="09001A"/>
                </a:solidFill>
                <a:latin typeface="Franklin Gothic Demi" panose="020B0703020102020204" pitchFamily="34" charset="0"/>
              </a:rPr>
              <a:t>Increased cases of Gender based Violence</a:t>
            </a:r>
          </a:p>
          <a:p>
            <a:endParaRPr lang="en-UG" dirty="0">
              <a:latin typeface="Franklin Gothic Demi" panose="020B0703020102020204" pitchFamily="34" charset="0"/>
            </a:endParaRPr>
          </a:p>
        </p:txBody>
      </p:sp>
      <p:sp>
        <p:nvSpPr>
          <p:cNvPr id="4" name="Slide Number Placeholder 3">
            <a:extLst>
              <a:ext uri="{FF2B5EF4-FFF2-40B4-BE49-F238E27FC236}">
                <a16:creationId xmlns:a16="http://schemas.microsoft.com/office/drawing/2014/main" id="{E1F7845C-47D7-4977-A52E-1E026A6623BE}"/>
              </a:ext>
            </a:extLst>
          </p:cNvPr>
          <p:cNvSpPr>
            <a:spLocks noGrp="1"/>
          </p:cNvSpPr>
          <p:nvPr>
            <p:ph type="sldNum" sz="quarter" idx="12"/>
          </p:nvPr>
        </p:nvSpPr>
        <p:spPr/>
        <p:txBody>
          <a:bodyPr/>
          <a:lstStyle/>
          <a:p>
            <a:fld id="{4FAB73BC-B049-4115-A692-8D63A059BFB8}" type="slidenum">
              <a:rPr lang="en-US" smtClean="0">
                <a:latin typeface="Franklin Gothic Demi" panose="020B0703020102020204" pitchFamily="34" charset="0"/>
              </a:rPr>
              <a:pPr/>
              <a:t>3</a:t>
            </a:fld>
            <a:endParaRPr lang="en-US" dirty="0">
              <a:latin typeface="Franklin Gothic Demi" panose="020B0703020102020204" pitchFamily="34" charset="0"/>
            </a:endParaRPr>
          </a:p>
        </p:txBody>
      </p:sp>
      <p:sp>
        <p:nvSpPr>
          <p:cNvPr id="10" name="Rectangle 9">
            <a:extLst>
              <a:ext uri="{FF2B5EF4-FFF2-40B4-BE49-F238E27FC236}">
                <a16:creationId xmlns:a16="http://schemas.microsoft.com/office/drawing/2014/main" id="{E95060CC-7762-4FB1-AD29-663819D0B4C8}"/>
              </a:ext>
            </a:extLst>
          </p:cNvPr>
          <p:cNvSpPr/>
          <p:nvPr/>
        </p:nvSpPr>
        <p:spPr>
          <a:xfrm>
            <a:off x="810707" y="4648974"/>
            <a:ext cx="10388337" cy="118777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nSpc>
                <a:spcPct val="100000"/>
              </a:lnSpc>
              <a:spcBef>
                <a:spcPts val="0"/>
              </a:spcBef>
              <a:spcAft>
                <a:spcPts val="600"/>
              </a:spcAft>
            </a:pPr>
            <a:endParaRPr lang="en-GB" dirty="0">
              <a:solidFill>
                <a:srgbClr val="09001A"/>
              </a:solidFill>
              <a:latin typeface="Franklin Gothic Demi" panose="020B0703020102020204" pitchFamily="34" charset="0"/>
            </a:endParaRPr>
          </a:p>
          <a:p>
            <a:pPr marL="182880" lvl="1" indent="-182880" algn="just" defTabSz="914400">
              <a:spcAft>
                <a:spcPts val="600"/>
              </a:spcAft>
              <a:buFont typeface="Wingdings" panose="05000000000000000000" pitchFamily="2" charset="2"/>
              <a:buChar char="v"/>
            </a:pPr>
            <a:r>
              <a:rPr lang="en-GB" sz="1600" b="1" dirty="0">
                <a:solidFill>
                  <a:srgbClr val="09001A"/>
                </a:solidFill>
                <a:latin typeface="Franklin Gothic Demi" panose="020B0703020102020204" pitchFamily="34" charset="0"/>
              </a:rPr>
              <a:t>Increased demand for SRHR services against limited of supplies.</a:t>
            </a:r>
          </a:p>
          <a:p>
            <a:pPr marL="182880" lvl="1" indent="-182880" algn="just" defTabSz="914400">
              <a:spcAft>
                <a:spcPts val="600"/>
              </a:spcAft>
              <a:buFont typeface="Wingdings" panose="05000000000000000000" pitchFamily="2" charset="2"/>
              <a:buChar char="v"/>
            </a:pPr>
            <a:r>
              <a:rPr lang="en-GB" sz="1600" b="1" dirty="0">
                <a:solidFill>
                  <a:srgbClr val="09001A"/>
                </a:solidFill>
                <a:latin typeface="Franklin Gothic Demi" panose="020B0703020102020204" pitchFamily="34" charset="0"/>
              </a:rPr>
              <a:t>Increased cases of Unplanned and Teenage pregnancies</a:t>
            </a:r>
          </a:p>
          <a:p>
            <a:pPr marL="182880" lvl="1" indent="-182880" algn="just" defTabSz="914400">
              <a:spcAft>
                <a:spcPts val="600"/>
              </a:spcAft>
              <a:buFont typeface="Wingdings" panose="05000000000000000000" pitchFamily="2" charset="2"/>
              <a:buChar char="v"/>
            </a:pPr>
            <a:r>
              <a:rPr lang="en-GB" sz="1600" b="1" dirty="0">
                <a:solidFill>
                  <a:srgbClr val="09001A"/>
                </a:solidFill>
                <a:latin typeface="Franklin Gothic Demi" panose="020B0703020102020204" pitchFamily="34" charset="0"/>
              </a:rPr>
              <a:t>Increased cases of unsafe Abortion</a:t>
            </a:r>
          </a:p>
          <a:p>
            <a:pPr marL="182880" lvl="1" indent="-182880" algn="just" defTabSz="914400">
              <a:spcAft>
                <a:spcPts val="600"/>
              </a:spcAft>
              <a:buFont typeface="Wingdings" panose="05000000000000000000" pitchFamily="2" charset="2"/>
              <a:buChar char="v"/>
            </a:pPr>
            <a:r>
              <a:rPr lang="en-GB" sz="1600" b="1" dirty="0">
                <a:solidFill>
                  <a:srgbClr val="09001A"/>
                </a:solidFill>
                <a:latin typeface="Franklin Gothic Demi" panose="020B0703020102020204" pitchFamily="34" charset="0"/>
              </a:rPr>
              <a:t>Risk of Spread of COVID 19 </a:t>
            </a:r>
          </a:p>
          <a:p>
            <a:pPr algn="ctr"/>
            <a:endParaRPr lang="en-UG" dirty="0">
              <a:latin typeface="Franklin Gothic Demi" panose="020B0703020102020204" pitchFamily="34" charset="0"/>
            </a:endParaRPr>
          </a:p>
        </p:txBody>
      </p:sp>
      <p:cxnSp>
        <p:nvCxnSpPr>
          <p:cNvPr id="14" name="Straight Arrow Connector 13">
            <a:extLst>
              <a:ext uri="{FF2B5EF4-FFF2-40B4-BE49-F238E27FC236}">
                <a16:creationId xmlns:a16="http://schemas.microsoft.com/office/drawing/2014/main" id="{D1D94019-C86E-41BD-9149-6326FFB7FDD5}"/>
              </a:ext>
            </a:extLst>
          </p:cNvPr>
          <p:cNvCxnSpPr>
            <a:cxnSpLocks/>
          </p:cNvCxnSpPr>
          <p:nvPr/>
        </p:nvCxnSpPr>
        <p:spPr>
          <a:xfrm>
            <a:off x="3214540" y="4256538"/>
            <a:ext cx="0" cy="392436"/>
          </a:xfrm>
          <a:prstGeom prst="straightConnector1">
            <a:avLst/>
          </a:prstGeom>
          <a:ln w="76200">
            <a:headEnd w="lg" len="lg"/>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BE52A150-8005-4410-A070-01F43ECA660C}"/>
              </a:ext>
            </a:extLst>
          </p:cNvPr>
          <p:cNvCxnSpPr>
            <a:cxnSpLocks/>
          </p:cNvCxnSpPr>
          <p:nvPr/>
        </p:nvCxnSpPr>
        <p:spPr>
          <a:xfrm>
            <a:off x="8917233" y="4248487"/>
            <a:ext cx="0" cy="408537"/>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56674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B95E-E9BD-4E56-BB8F-28E6BEC0C3B7}"/>
              </a:ext>
            </a:extLst>
          </p:cNvPr>
          <p:cNvSpPr>
            <a:spLocks noGrp="1"/>
          </p:cNvSpPr>
          <p:nvPr>
            <p:ph type="title"/>
          </p:nvPr>
        </p:nvSpPr>
        <p:spPr/>
        <p:txBody>
          <a:bodyPr>
            <a:normAutofit/>
          </a:bodyPr>
          <a:lstStyle/>
          <a:p>
            <a:pPr algn="ctr"/>
            <a:r>
              <a:rPr lang="en-US" sz="2800" b="1" dirty="0">
                <a:latin typeface="Franklin Gothic Demi" panose="020B0703020102020204" pitchFamily="34" charset="0"/>
              </a:rPr>
              <a:t>Service delivery Adaptation- 1</a:t>
            </a:r>
            <a:endParaRPr lang="en-UG" sz="2800" b="1" dirty="0">
              <a:latin typeface="Franklin Gothic Demi" panose="020B0703020102020204" pitchFamily="34" charset="0"/>
            </a:endParaRPr>
          </a:p>
        </p:txBody>
      </p:sp>
      <p:sp>
        <p:nvSpPr>
          <p:cNvPr id="3" name="Content Placeholder 2">
            <a:extLst>
              <a:ext uri="{FF2B5EF4-FFF2-40B4-BE49-F238E27FC236}">
                <a16:creationId xmlns:a16="http://schemas.microsoft.com/office/drawing/2014/main" id="{30C7ADD2-6725-41DF-AF07-1DE41386E128}"/>
              </a:ext>
            </a:extLst>
          </p:cNvPr>
          <p:cNvSpPr>
            <a:spLocks noGrp="1"/>
          </p:cNvSpPr>
          <p:nvPr>
            <p:ph idx="1"/>
          </p:nvPr>
        </p:nvSpPr>
        <p:spPr>
          <a:xfrm>
            <a:off x="3886200" y="1263192"/>
            <a:ext cx="7605074" cy="4565708"/>
          </a:xfrm>
          <a:noFill/>
          <a:ln w="3175">
            <a:solidFill>
              <a:schemeClr val="tx1"/>
            </a:solidFill>
          </a:ln>
        </p:spPr>
        <p:txBody>
          <a:bodyPr>
            <a:normAutofit fontScale="25000" lnSpcReduction="20000"/>
          </a:bodyPr>
          <a:lstStyle/>
          <a:p>
            <a:pPr marL="0" indent="0" algn="just">
              <a:lnSpc>
                <a:spcPct val="100000"/>
              </a:lnSpc>
              <a:spcBef>
                <a:spcPts val="600"/>
              </a:spcBef>
              <a:spcAft>
                <a:spcPts val="600"/>
              </a:spcAft>
              <a:buNone/>
            </a:pPr>
            <a:endParaRPr lang="en-US" sz="6400" b="1" dirty="0">
              <a:solidFill>
                <a:srgbClr val="3013C3"/>
              </a:solidFill>
              <a:latin typeface="Franklin Gothic Demi" panose="020B0703020102020204" pitchFamily="34" charset="0"/>
            </a:endParaRPr>
          </a:p>
          <a:p>
            <a:pPr marL="0" indent="0" algn="just">
              <a:lnSpc>
                <a:spcPct val="100000"/>
              </a:lnSpc>
              <a:spcBef>
                <a:spcPts val="600"/>
              </a:spcBef>
              <a:spcAft>
                <a:spcPts val="600"/>
              </a:spcAft>
              <a:buNone/>
            </a:pPr>
            <a:r>
              <a:rPr lang="en-US" sz="6400" b="1" dirty="0">
                <a:solidFill>
                  <a:srgbClr val="2B6B63"/>
                </a:solidFill>
                <a:latin typeface="Franklin Gothic Demi" panose="020B0703020102020204" pitchFamily="34" charset="0"/>
              </a:rPr>
              <a:t>Planning for continuity amidst COVID 19</a:t>
            </a:r>
          </a:p>
          <a:p>
            <a:pPr algn="just">
              <a:lnSpc>
                <a:spcPct val="100000"/>
              </a:lnSpc>
              <a:spcBef>
                <a:spcPts val="600"/>
              </a:spcBef>
              <a:spcAft>
                <a:spcPts val="600"/>
              </a:spcAft>
              <a:buClr>
                <a:srgbClr val="09001A"/>
              </a:buClr>
              <a:buFont typeface="Wingdings" panose="05000000000000000000" pitchFamily="2" charset="2"/>
              <a:buChar char="v"/>
            </a:pPr>
            <a:r>
              <a:rPr lang="en-US" sz="6400" dirty="0">
                <a:solidFill>
                  <a:srgbClr val="09001A"/>
                </a:solidFill>
                <a:latin typeface="Franklin Gothic Demi" panose="020B0703020102020204" pitchFamily="34" charset="0"/>
              </a:rPr>
              <a:t>Developed SOPs to guide continuity of service delivery especially the community outreaches in line with Government requirements.</a:t>
            </a:r>
          </a:p>
          <a:p>
            <a:pPr algn="just">
              <a:lnSpc>
                <a:spcPct val="100000"/>
              </a:lnSpc>
              <a:spcBef>
                <a:spcPts val="600"/>
              </a:spcBef>
              <a:spcAft>
                <a:spcPts val="600"/>
              </a:spcAft>
              <a:buClr>
                <a:srgbClr val="09001A"/>
              </a:buClr>
              <a:buFont typeface="Wingdings" panose="05000000000000000000" pitchFamily="2" charset="2"/>
              <a:buChar char="v"/>
            </a:pPr>
            <a:r>
              <a:rPr lang="en-US" sz="6400" dirty="0">
                <a:solidFill>
                  <a:srgbClr val="09001A"/>
                </a:solidFill>
                <a:latin typeface="Franklin Gothic Demi" panose="020B0703020102020204" pitchFamily="34" charset="0"/>
              </a:rPr>
              <a:t>Realigned Budgets towards COVID 19 adaptation </a:t>
            </a:r>
            <a:r>
              <a:rPr lang="en-US" sz="4800" i="1" dirty="0">
                <a:solidFill>
                  <a:srgbClr val="09001A"/>
                </a:solidFill>
                <a:latin typeface="Franklin Gothic Demi" panose="020B0703020102020204" pitchFamily="34" charset="0"/>
              </a:rPr>
              <a:t>(thanks to donor flexibility)</a:t>
            </a:r>
          </a:p>
          <a:p>
            <a:pPr algn="just">
              <a:lnSpc>
                <a:spcPct val="100000"/>
              </a:lnSpc>
              <a:spcBef>
                <a:spcPts val="600"/>
              </a:spcBef>
              <a:spcAft>
                <a:spcPts val="600"/>
              </a:spcAft>
              <a:buClr>
                <a:srgbClr val="09001A"/>
              </a:buClr>
              <a:buFont typeface="Wingdings" panose="05000000000000000000" pitchFamily="2" charset="2"/>
              <a:buChar char="v"/>
            </a:pPr>
            <a:r>
              <a:rPr lang="en-US" sz="6600" dirty="0">
                <a:solidFill>
                  <a:srgbClr val="09001A"/>
                </a:solidFill>
                <a:latin typeface="Franklin Gothic Demi" panose="020B0703020102020204" pitchFamily="34" charset="0"/>
              </a:rPr>
              <a:t>Procured Infection prevention supplies (protective gear, Handwashing facility, disinfectants etc.) to facilitate service delivery.</a:t>
            </a:r>
          </a:p>
          <a:p>
            <a:pPr algn="just">
              <a:lnSpc>
                <a:spcPct val="100000"/>
              </a:lnSpc>
              <a:spcBef>
                <a:spcPts val="600"/>
              </a:spcBef>
              <a:spcAft>
                <a:spcPts val="600"/>
              </a:spcAft>
              <a:buClr>
                <a:srgbClr val="09001A"/>
              </a:buClr>
              <a:buFont typeface="Wingdings" panose="05000000000000000000" pitchFamily="2" charset="2"/>
              <a:buChar char="v"/>
            </a:pPr>
            <a:r>
              <a:rPr lang="en-US" sz="6400" dirty="0">
                <a:solidFill>
                  <a:srgbClr val="09001A"/>
                </a:solidFill>
                <a:latin typeface="Franklin Gothic Demi" panose="020B0703020102020204" pitchFamily="34" charset="0"/>
              </a:rPr>
              <a:t>Set up virtual platforms to aid communication and  coordination with field teams-Weekly progress review meetings</a:t>
            </a:r>
          </a:p>
          <a:p>
            <a:pPr algn="just">
              <a:lnSpc>
                <a:spcPct val="100000"/>
              </a:lnSpc>
              <a:spcBef>
                <a:spcPts val="600"/>
              </a:spcBef>
              <a:spcAft>
                <a:spcPts val="600"/>
              </a:spcAft>
              <a:buClr>
                <a:srgbClr val="09001A"/>
              </a:buClr>
              <a:buFont typeface="Wingdings" panose="05000000000000000000" pitchFamily="2" charset="2"/>
              <a:buChar char="v"/>
            </a:pPr>
            <a:r>
              <a:rPr lang="en-US" sz="6400" dirty="0">
                <a:solidFill>
                  <a:srgbClr val="09001A"/>
                </a:solidFill>
                <a:latin typeface="Franklin Gothic Demi" panose="020B0703020102020204" pitchFamily="34" charset="0"/>
              </a:rPr>
              <a:t>Sought clearance for vehicle movements</a:t>
            </a:r>
          </a:p>
          <a:p>
            <a:pPr marL="0" indent="0" algn="just">
              <a:lnSpc>
                <a:spcPct val="100000"/>
              </a:lnSpc>
              <a:spcBef>
                <a:spcPts val="600"/>
              </a:spcBef>
              <a:spcAft>
                <a:spcPts val="600"/>
              </a:spcAft>
              <a:buNone/>
            </a:pPr>
            <a:r>
              <a:rPr lang="en-US" sz="6400" b="1" dirty="0">
                <a:solidFill>
                  <a:srgbClr val="2B6B63"/>
                </a:solidFill>
                <a:latin typeface="Franklin Gothic Demi" panose="020B0703020102020204" pitchFamily="34" charset="0"/>
              </a:rPr>
              <a:t>Demand creation and Community Mobilization</a:t>
            </a:r>
          </a:p>
          <a:p>
            <a:pPr algn="just">
              <a:spcBef>
                <a:spcPts val="600"/>
              </a:spcBef>
              <a:spcAft>
                <a:spcPts val="600"/>
              </a:spcAft>
              <a:buClr>
                <a:srgbClr val="09001A"/>
              </a:buClr>
              <a:buFont typeface="Wingdings" panose="05000000000000000000" pitchFamily="2" charset="2"/>
              <a:buChar char="v"/>
            </a:pPr>
            <a:r>
              <a:rPr lang="en-US" sz="6400" dirty="0">
                <a:latin typeface="Franklin Gothic Demi" panose="020B0703020102020204" pitchFamily="34" charset="0"/>
              </a:rPr>
              <a:t>Integration of COVID 19 messages with SRHR messages (Radio spots)</a:t>
            </a:r>
          </a:p>
          <a:p>
            <a:pPr algn="just">
              <a:spcBef>
                <a:spcPts val="600"/>
              </a:spcBef>
              <a:spcAft>
                <a:spcPts val="600"/>
              </a:spcAft>
              <a:buClr>
                <a:srgbClr val="09001A"/>
              </a:buClr>
              <a:buFont typeface="Wingdings" panose="05000000000000000000" pitchFamily="2" charset="2"/>
              <a:buChar char="v"/>
            </a:pPr>
            <a:r>
              <a:rPr lang="en-US" sz="6400" dirty="0">
                <a:latin typeface="Franklin Gothic Demi" panose="020B0703020102020204" pitchFamily="34" charset="0"/>
              </a:rPr>
              <a:t>Shift from Interpersonal communication  to more mass media due to restrictions on travel and social gathering.</a:t>
            </a:r>
            <a:r>
              <a:rPr lang="en-US" sz="6400" i="1" dirty="0">
                <a:latin typeface="Franklin Gothic Demi" panose="020B0703020102020204" pitchFamily="34" charset="0"/>
              </a:rPr>
              <a:t>- Radio spots, Radio announcements and  DJ mentions</a:t>
            </a:r>
          </a:p>
          <a:p>
            <a:pPr algn="just">
              <a:spcBef>
                <a:spcPts val="600"/>
              </a:spcBef>
              <a:spcAft>
                <a:spcPts val="600"/>
              </a:spcAft>
              <a:buClr>
                <a:srgbClr val="09001A"/>
              </a:buClr>
              <a:buFont typeface="Wingdings" panose="05000000000000000000" pitchFamily="2" charset="2"/>
              <a:buChar char="v"/>
            </a:pPr>
            <a:r>
              <a:rPr lang="en-US" sz="6400" dirty="0">
                <a:latin typeface="Franklin Gothic Demi" panose="020B0703020102020204" pitchFamily="34" charset="0"/>
              </a:rPr>
              <a:t>Deployed megaphones for community mobilization</a:t>
            </a:r>
          </a:p>
          <a:p>
            <a:pPr algn="just">
              <a:spcBef>
                <a:spcPts val="600"/>
              </a:spcBef>
              <a:spcAft>
                <a:spcPts val="600"/>
              </a:spcAft>
              <a:buClr>
                <a:srgbClr val="09001A"/>
              </a:buClr>
              <a:buFont typeface="Wingdings" panose="05000000000000000000" pitchFamily="2" charset="2"/>
              <a:buChar char="v"/>
            </a:pPr>
            <a:r>
              <a:rPr lang="en-US" sz="6400" dirty="0">
                <a:latin typeface="Franklin Gothic Demi" panose="020B0703020102020204" pitchFamily="34" charset="0"/>
              </a:rPr>
              <a:t>Community Dialogue meetings with easing of lock down.</a:t>
            </a:r>
          </a:p>
          <a:p>
            <a:endParaRPr lang="en-UG" dirty="0">
              <a:latin typeface="Franklin Gothic Demi" panose="020B0703020102020204" pitchFamily="34" charset="0"/>
            </a:endParaRPr>
          </a:p>
        </p:txBody>
      </p:sp>
      <p:sp>
        <p:nvSpPr>
          <p:cNvPr id="4" name="Slide Number Placeholder 3">
            <a:extLst>
              <a:ext uri="{FF2B5EF4-FFF2-40B4-BE49-F238E27FC236}">
                <a16:creationId xmlns:a16="http://schemas.microsoft.com/office/drawing/2014/main" id="{6022D696-07AF-429D-9223-A7C7EFB214C7}"/>
              </a:ext>
            </a:extLst>
          </p:cNvPr>
          <p:cNvSpPr>
            <a:spLocks noGrp="1"/>
          </p:cNvSpPr>
          <p:nvPr>
            <p:ph type="sldNum" sz="quarter" idx="12"/>
          </p:nvPr>
        </p:nvSpPr>
        <p:spPr/>
        <p:txBody>
          <a:bodyPr/>
          <a:lstStyle/>
          <a:p>
            <a:fld id="{4FAB73BC-B049-4115-A692-8D63A059BFB8}" type="slidenum">
              <a:rPr lang="en-US" smtClean="0">
                <a:latin typeface="Franklin Gothic Demi" panose="020B0703020102020204" pitchFamily="34" charset="0"/>
              </a:rPr>
              <a:pPr/>
              <a:t>4</a:t>
            </a:fld>
            <a:endParaRPr lang="en-US" dirty="0">
              <a:latin typeface="Franklin Gothic Demi" panose="020B0703020102020204" pitchFamily="34" charset="0"/>
            </a:endParaRPr>
          </a:p>
        </p:txBody>
      </p:sp>
      <p:sp>
        <p:nvSpPr>
          <p:cNvPr id="11" name="Rectangle 10">
            <a:extLst>
              <a:ext uri="{FF2B5EF4-FFF2-40B4-BE49-F238E27FC236}">
                <a16:creationId xmlns:a16="http://schemas.microsoft.com/office/drawing/2014/main" id="{A062651C-B8B1-4C72-8A53-5D9CA939D743}"/>
              </a:ext>
            </a:extLst>
          </p:cNvPr>
          <p:cNvSpPr/>
          <p:nvPr/>
        </p:nvSpPr>
        <p:spPr>
          <a:xfrm>
            <a:off x="367645" y="1263192"/>
            <a:ext cx="3082565" cy="4565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a:latin typeface="Franklin Gothic Demi" panose="020B0703020102020204" pitchFamily="34" charset="0"/>
            </a:endParaRPr>
          </a:p>
        </p:txBody>
      </p:sp>
      <p:pic>
        <p:nvPicPr>
          <p:cNvPr id="12" name="Picture 11">
            <a:extLst>
              <a:ext uri="{FF2B5EF4-FFF2-40B4-BE49-F238E27FC236}">
                <a16:creationId xmlns:a16="http://schemas.microsoft.com/office/drawing/2014/main" id="{F50113F2-D83F-4ECB-AFD8-C7D559D929F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52" y="3619740"/>
            <a:ext cx="3082564" cy="1889886"/>
          </a:xfrm>
          <a:prstGeom prst="rect">
            <a:avLst/>
          </a:prstGeom>
          <a:ln>
            <a:noFill/>
          </a:ln>
          <a:effectLst>
            <a:softEdge rad="112500"/>
          </a:effectLst>
        </p:spPr>
      </p:pic>
      <p:sp>
        <p:nvSpPr>
          <p:cNvPr id="13" name="Rectangle 12">
            <a:extLst>
              <a:ext uri="{FF2B5EF4-FFF2-40B4-BE49-F238E27FC236}">
                <a16:creationId xmlns:a16="http://schemas.microsoft.com/office/drawing/2014/main" id="{48EC029F-2032-4EBE-9E11-77DA949D23D4}"/>
              </a:ext>
            </a:extLst>
          </p:cNvPr>
          <p:cNvSpPr/>
          <p:nvPr/>
        </p:nvSpPr>
        <p:spPr>
          <a:xfrm>
            <a:off x="367638" y="5522187"/>
            <a:ext cx="3082566" cy="306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rgbClr val="2B6B63"/>
                </a:solidFill>
                <a:latin typeface="Franklin Gothic Demi" panose="020B0703020102020204" pitchFamily="34" charset="0"/>
              </a:rPr>
              <a:t>Use of Megaphones for community mobilization</a:t>
            </a:r>
            <a:endParaRPr lang="en-UG" sz="1400" b="1" i="1" dirty="0">
              <a:solidFill>
                <a:srgbClr val="2B6B63"/>
              </a:solidFill>
              <a:latin typeface="Franklin Gothic Demi" panose="020B0703020102020204" pitchFamily="34" charset="0"/>
            </a:endParaRPr>
          </a:p>
        </p:txBody>
      </p:sp>
      <p:pic>
        <p:nvPicPr>
          <p:cNvPr id="14" name="Picture 13">
            <a:extLst>
              <a:ext uri="{FF2B5EF4-FFF2-40B4-BE49-F238E27FC236}">
                <a16:creationId xmlns:a16="http://schemas.microsoft.com/office/drawing/2014/main" id="{E9576D28-3D1E-4A49-97BF-2F34DB401DC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893278" y="537652"/>
            <a:ext cx="1916580" cy="3197291"/>
          </a:xfrm>
          <a:prstGeom prst="rect">
            <a:avLst/>
          </a:prstGeom>
          <a:ln>
            <a:noFill/>
          </a:ln>
          <a:effectLst>
            <a:softEdge rad="112500"/>
          </a:effectLst>
        </p:spPr>
      </p:pic>
      <p:sp>
        <p:nvSpPr>
          <p:cNvPr id="15" name="Rectangle 14">
            <a:extLst>
              <a:ext uri="{FF2B5EF4-FFF2-40B4-BE49-F238E27FC236}">
                <a16:creationId xmlns:a16="http://schemas.microsoft.com/office/drawing/2014/main" id="{3232B268-1420-490D-8B9F-8809B2986D6C}"/>
              </a:ext>
            </a:extLst>
          </p:cNvPr>
          <p:cNvSpPr/>
          <p:nvPr/>
        </p:nvSpPr>
        <p:spPr>
          <a:xfrm>
            <a:off x="367650" y="2977753"/>
            <a:ext cx="3082564" cy="523220"/>
          </a:xfrm>
          <a:prstGeom prst="rect">
            <a:avLst/>
          </a:prstGeom>
        </p:spPr>
        <p:txBody>
          <a:bodyPr wrap="square">
            <a:spAutoFit/>
          </a:bodyPr>
          <a:lstStyle/>
          <a:p>
            <a:pPr algn="just"/>
            <a:r>
              <a:rPr lang="en-US" sz="1400" b="1" i="1" dirty="0">
                <a:solidFill>
                  <a:srgbClr val="2B6B63"/>
                </a:solidFill>
                <a:latin typeface="Franklin Gothic Demi" panose="020B0703020102020204" pitchFamily="34" charset="0"/>
              </a:rPr>
              <a:t>Youth from central cluster facilitating talk show </a:t>
            </a:r>
            <a:endParaRPr lang="en-UG" sz="1400" b="1" i="1" dirty="0">
              <a:solidFill>
                <a:srgbClr val="2B6B63"/>
              </a:solidFill>
              <a:latin typeface="Franklin Gothic Demi" panose="020B0703020102020204" pitchFamily="34" charset="0"/>
            </a:endParaRPr>
          </a:p>
        </p:txBody>
      </p:sp>
    </p:spTree>
    <p:extLst>
      <p:ext uri="{BB962C8B-B14F-4D97-AF65-F5344CB8AC3E}">
        <p14:creationId xmlns:p14="http://schemas.microsoft.com/office/powerpoint/2010/main" val="306187240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B95E-E9BD-4E56-BB8F-28E6BEC0C3B7}"/>
              </a:ext>
            </a:extLst>
          </p:cNvPr>
          <p:cNvSpPr>
            <a:spLocks noGrp="1"/>
          </p:cNvSpPr>
          <p:nvPr>
            <p:ph type="title"/>
          </p:nvPr>
        </p:nvSpPr>
        <p:spPr/>
        <p:txBody>
          <a:bodyPr>
            <a:normAutofit/>
          </a:bodyPr>
          <a:lstStyle/>
          <a:p>
            <a:pPr algn="ctr"/>
            <a:r>
              <a:rPr lang="en-US" sz="2800" b="1" dirty="0">
                <a:latin typeface="Franklin Gothic Demi" panose="020B0703020102020204" pitchFamily="34" charset="0"/>
              </a:rPr>
              <a:t>Service delivery Adaptation- 2</a:t>
            </a:r>
            <a:endParaRPr lang="en-UG" sz="2800" b="1" dirty="0">
              <a:latin typeface="Franklin Gothic Demi" panose="020B0703020102020204" pitchFamily="34" charset="0"/>
            </a:endParaRPr>
          </a:p>
        </p:txBody>
      </p:sp>
      <p:sp>
        <p:nvSpPr>
          <p:cNvPr id="3" name="Content Placeholder 2">
            <a:extLst>
              <a:ext uri="{FF2B5EF4-FFF2-40B4-BE49-F238E27FC236}">
                <a16:creationId xmlns:a16="http://schemas.microsoft.com/office/drawing/2014/main" id="{30C7ADD2-6725-41DF-AF07-1DE41386E128}"/>
              </a:ext>
            </a:extLst>
          </p:cNvPr>
          <p:cNvSpPr>
            <a:spLocks noGrp="1"/>
          </p:cNvSpPr>
          <p:nvPr>
            <p:ph idx="1"/>
          </p:nvPr>
        </p:nvSpPr>
        <p:spPr>
          <a:xfrm>
            <a:off x="4006920" y="1263192"/>
            <a:ext cx="7484353" cy="4565708"/>
          </a:xfrm>
          <a:noFill/>
          <a:ln w="3175">
            <a:solidFill>
              <a:schemeClr val="tx1"/>
            </a:solidFill>
          </a:ln>
        </p:spPr>
        <p:txBody>
          <a:bodyPr>
            <a:normAutofit fontScale="25000" lnSpcReduction="20000"/>
          </a:bodyPr>
          <a:lstStyle/>
          <a:p>
            <a:pPr marL="0" indent="0" algn="just">
              <a:lnSpc>
                <a:spcPct val="120000"/>
              </a:lnSpc>
              <a:spcBef>
                <a:spcPts val="300"/>
              </a:spcBef>
              <a:spcAft>
                <a:spcPts val="300"/>
              </a:spcAft>
              <a:buNone/>
            </a:pPr>
            <a:r>
              <a:rPr lang="en-US" sz="6600" b="1" dirty="0">
                <a:solidFill>
                  <a:srgbClr val="2B6B63"/>
                </a:solidFill>
                <a:latin typeface="Franklin Gothic Demi" panose="020B0703020102020204" pitchFamily="34" charset="0"/>
              </a:rPr>
              <a:t>Service delivery:</a:t>
            </a:r>
          </a:p>
          <a:p>
            <a:pPr algn="just">
              <a:lnSpc>
                <a:spcPct val="120000"/>
              </a:lnSpc>
              <a:spcBef>
                <a:spcPts val="300"/>
              </a:spcBef>
              <a:spcAft>
                <a:spcPts val="300"/>
              </a:spcAft>
              <a:buClrTx/>
              <a:buFont typeface="Wingdings" panose="05000000000000000000" pitchFamily="2" charset="2"/>
              <a:buChar char="v"/>
            </a:pPr>
            <a:r>
              <a:rPr lang="en-US" sz="6600" dirty="0">
                <a:solidFill>
                  <a:srgbClr val="09001A"/>
                </a:solidFill>
                <a:latin typeface="Franklin Gothic Demi" panose="020B0703020102020204" pitchFamily="34" charset="0"/>
              </a:rPr>
              <a:t>Expanded services integration scope to include SGBV.</a:t>
            </a:r>
          </a:p>
          <a:p>
            <a:pPr algn="just">
              <a:lnSpc>
                <a:spcPct val="120000"/>
              </a:lnSpc>
              <a:spcBef>
                <a:spcPts val="300"/>
              </a:spcBef>
              <a:spcAft>
                <a:spcPts val="300"/>
              </a:spcAft>
              <a:buClrTx/>
              <a:buFont typeface="Wingdings" panose="05000000000000000000" pitchFamily="2" charset="2"/>
              <a:buChar char="v"/>
            </a:pPr>
            <a:r>
              <a:rPr lang="en-US" sz="6600" dirty="0">
                <a:solidFill>
                  <a:srgbClr val="09001A"/>
                </a:solidFill>
                <a:latin typeface="Franklin Gothic Demi" panose="020B0703020102020204" pitchFamily="34" charset="0"/>
              </a:rPr>
              <a:t>Enhanced infection prevention (protective gear for service providers)</a:t>
            </a:r>
          </a:p>
          <a:p>
            <a:pPr algn="just">
              <a:lnSpc>
                <a:spcPct val="120000"/>
              </a:lnSpc>
              <a:spcBef>
                <a:spcPts val="300"/>
              </a:spcBef>
              <a:spcAft>
                <a:spcPts val="300"/>
              </a:spcAft>
              <a:buClrTx/>
              <a:buFont typeface="Wingdings" panose="05000000000000000000" pitchFamily="2" charset="2"/>
              <a:buChar char="v"/>
            </a:pPr>
            <a:r>
              <a:rPr lang="en-US" sz="6600" dirty="0">
                <a:solidFill>
                  <a:srgbClr val="09001A"/>
                </a:solidFill>
                <a:latin typeface="Franklin Gothic Demi" panose="020B0703020102020204" pitchFamily="34" charset="0"/>
              </a:rPr>
              <a:t>Controlled numbers at service delivery points to avoid overcrowding.</a:t>
            </a:r>
          </a:p>
          <a:p>
            <a:pPr algn="just">
              <a:lnSpc>
                <a:spcPct val="120000"/>
              </a:lnSpc>
              <a:spcBef>
                <a:spcPts val="300"/>
              </a:spcBef>
              <a:spcAft>
                <a:spcPts val="300"/>
              </a:spcAft>
              <a:buClrTx/>
              <a:buFont typeface="Wingdings" panose="05000000000000000000" pitchFamily="2" charset="2"/>
              <a:buChar char="v"/>
            </a:pPr>
            <a:r>
              <a:rPr lang="en-US" sz="6600" dirty="0">
                <a:solidFill>
                  <a:srgbClr val="09001A"/>
                </a:solidFill>
                <a:latin typeface="Franklin Gothic Demi" panose="020B0703020102020204" pitchFamily="34" charset="0"/>
              </a:rPr>
              <a:t>Adhere to Government SOPs (Social distancing and wearing masks) at all SDPs</a:t>
            </a:r>
          </a:p>
          <a:p>
            <a:pPr algn="just">
              <a:lnSpc>
                <a:spcPct val="120000"/>
              </a:lnSpc>
              <a:spcBef>
                <a:spcPts val="300"/>
              </a:spcBef>
              <a:spcAft>
                <a:spcPts val="300"/>
              </a:spcAft>
              <a:buClrTx/>
              <a:buFont typeface="Wingdings" panose="05000000000000000000" pitchFamily="2" charset="2"/>
              <a:buChar char="v"/>
            </a:pPr>
            <a:endParaRPr lang="en-US" sz="6600" dirty="0">
              <a:solidFill>
                <a:srgbClr val="09001A"/>
              </a:solidFill>
              <a:latin typeface="Franklin Gothic Demi" panose="020B0703020102020204" pitchFamily="34" charset="0"/>
            </a:endParaRPr>
          </a:p>
          <a:p>
            <a:pPr marL="0" indent="0" algn="just">
              <a:lnSpc>
                <a:spcPct val="120000"/>
              </a:lnSpc>
              <a:spcBef>
                <a:spcPts val="300"/>
              </a:spcBef>
              <a:spcAft>
                <a:spcPts val="300"/>
              </a:spcAft>
              <a:buClrTx/>
              <a:buNone/>
            </a:pPr>
            <a:r>
              <a:rPr lang="en-US" sz="6600" b="1" dirty="0">
                <a:solidFill>
                  <a:srgbClr val="2B6B63"/>
                </a:solidFill>
                <a:latin typeface="Franklin Gothic Demi" panose="020B0703020102020204" pitchFamily="34" charset="0"/>
              </a:rPr>
              <a:t>Capacity Building:</a:t>
            </a:r>
          </a:p>
          <a:p>
            <a:pPr algn="just">
              <a:lnSpc>
                <a:spcPct val="120000"/>
              </a:lnSpc>
              <a:spcBef>
                <a:spcPts val="300"/>
              </a:spcBef>
              <a:spcAft>
                <a:spcPts val="300"/>
              </a:spcAft>
              <a:buClrTx/>
              <a:buFont typeface="Wingdings" panose="05000000000000000000" pitchFamily="2" charset="2"/>
              <a:buChar char="v"/>
            </a:pPr>
            <a:r>
              <a:rPr lang="en-US" sz="6600" dirty="0">
                <a:solidFill>
                  <a:srgbClr val="09001A"/>
                </a:solidFill>
                <a:latin typeface="Franklin Gothic Demi" panose="020B0703020102020204" pitchFamily="34" charset="0"/>
              </a:rPr>
              <a:t>Trainings on Infection Prevention</a:t>
            </a:r>
          </a:p>
          <a:p>
            <a:pPr algn="just">
              <a:lnSpc>
                <a:spcPct val="120000"/>
              </a:lnSpc>
              <a:spcBef>
                <a:spcPts val="300"/>
              </a:spcBef>
              <a:spcAft>
                <a:spcPts val="300"/>
              </a:spcAft>
              <a:buClrTx/>
              <a:buFont typeface="Wingdings" panose="05000000000000000000" pitchFamily="2" charset="2"/>
              <a:buChar char="v"/>
            </a:pPr>
            <a:r>
              <a:rPr lang="en-US" sz="6600" dirty="0">
                <a:solidFill>
                  <a:srgbClr val="09001A"/>
                </a:solidFill>
                <a:latin typeface="Franklin Gothic Demi" panose="020B0703020102020204" pitchFamily="34" charset="0"/>
              </a:rPr>
              <a:t>Training on DMPA-Sc Self administration</a:t>
            </a:r>
          </a:p>
          <a:p>
            <a:pPr algn="just">
              <a:lnSpc>
                <a:spcPct val="120000"/>
              </a:lnSpc>
              <a:spcBef>
                <a:spcPts val="300"/>
              </a:spcBef>
              <a:spcAft>
                <a:spcPts val="300"/>
              </a:spcAft>
              <a:buClrTx/>
              <a:buFont typeface="Wingdings" panose="05000000000000000000" pitchFamily="2" charset="2"/>
              <a:buChar char="v"/>
            </a:pPr>
            <a:r>
              <a:rPr lang="en-US" sz="6600" dirty="0">
                <a:solidFill>
                  <a:srgbClr val="09001A"/>
                </a:solidFill>
                <a:latin typeface="Franklin Gothic Demi" panose="020B0703020102020204" pitchFamily="34" charset="0"/>
              </a:rPr>
              <a:t>Training on Identification and management of victims of SGBV</a:t>
            </a:r>
          </a:p>
          <a:p>
            <a:endParaRPr lang="en-UG" dirty="0">
              <a:latin typeface="Franklin Gothic Demi" panose="020B0703020102020204" pitchFamily="34" charset="0"/>
            </a:endParaRPr>
          </a:p>
        </p:txBody>
      </p:sp>
      <p:sp>
        <p:nvSpPr>
          <p:cNvPr id="4" name="Slide Number Placeholder 3">
            <a:extLst>
              <a:ext uri="{FF2B5EF4-FFF2-40B4-BE49-F238E27FC236}">
                <a16:creationId xmlns:a16="http://schemas.microsoft.com/office/drawing/2014/main" id="{6022D696-07AF-429D-9223-A7C7EFB214C7}"/>
              </a:ext>
            </a:extLst>
          </p:cNvPr>
          <p:cNvSpPr>
            <a:spLocks noGrp="1"/>
          </p:cNvSpPr>
          <p:nvPr>
            <p:ph type="sldNum" sz="quarter" idx="12"/>
          </p:nvPr>
        </p:nvSpPr>
        <p:spPr/>
        <p:txBody>
          <a:bodyPr/>
          <a:lstStyle/>
          <a:p>
            <a:fld id="{4FAB73BC-B049-4115-A692-8D63A059BFB8}" type="slidenum">
              <a:rPr lang="en-US" smtClean="0">
                <a:latin typeface="Franklin Gothic Demi" panose="020B0703020102020204" pitchFamily="34" charset="0"/>
              </a:rPr>
              <a:pPr/>
              <a:t>5</a:t>
            </a:fld>
            <a:endParaRPr lang="en-US" dirty="0">
              <a:latin typeface="Franklin Gothic Demi" panose="020B0703020102020204" pitchFamily="34" charset="0"/>
            </a:endParaRPr>
          </a:p>
        </p:txBody>
      </p:sp>
      <p:sp>
        <p:nvSpPr>
          <p:cNvPr id="11" name="Rectangle 10">
            <a:extLst>
              <a:ext uri="{FF2B5EF4-FFF2-40B4-BE49-F238E27FC236}">
                <a16:creationId xmlns:a16="http://schemas.microsoft.com/office/drawing/2014/main" id="{A062651C-B8B1-4C72-8A53-5D9CA939D743}"/>
              </a:ext>
            </a:extLst>
          </p:cNvPr>
          <p:cNvSpPr/>
          <p:nvPr/>
        </p:nvSpPr>
        <p:spPr>
          <a:xfrm>
            <a:off x="367645" y="1263192"/>
            <a:ext cx="3082565" cy="4565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a:latin typeface="Franklin Gothic Demi" panose="020B0703020102020204" pitchFamily="34" charset="0"/>
            </a:endParaRPr>
          </a:p>
        </p:txBody>
      </p:sp>
      <p:pic>
        <p:nvPicPr>
          <p:cNvPr id="10" name="Picture 9">
            <a:extLst>
              <a:ext uri="{FF2B5EF4-FFF2-40B4-BE49-F238E27FC236}">
                <a16:creationId xmlns:a16="http://schemas.microsoft.com/office/drawing/2014/main" id="{A91C1EAB-9128-4E98-97A1-9EE9257BA8E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2919" y="1244337"/>
            <a:ext cx="3556353" cy="19524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Rectangle 15">
            <a:extLst>
              <a:ext uri="{FF2B5EF4-FFF2-40B4-BE49-F238E27FC236}">
                <a16:creationId xmlns:a16="http://schemas.microsoft.com/office/drawing/2014/main" id="{AFB4C3AB-EE1D-4961-B9E8-7C147B4A76C0}"/>
              </a:ext>
            </a:extLst>
          </p:cNvPr>
          <p:cNvSpPr/>
          <p:nvPr/>
        </p:nvSpPr>
        <p:spPr>
          <a:xfrm>
            <a:off x="266650" y="3243255"/>
            <a:ext cx="3690341" cy="226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i="1" dirty="0">
                <a:solidFill>
                  <a:srgbClr val="2B6B63"/>
                </a:solidFill>
                <a:latin typeface="Franklin Gothic Demi" panose="020B0703020102020204" pitchFamily="34" charset="0"/>
              </a:rPr>
              <a:t>Personal protection wear  aided service continuity</a:t>
            </a:r>
            <a:endParaRPr lang="en-UG" sz="1200" b="1" i="1" dirty="0">
              <a:solidFill>
                <a:srgbClr val="2B6B63"/>
              </a:solidFill>
              <a:latin typeface="Franklin Gothic Demi" panose="020B0703020102020204" pitchFamily="34" charset="0"/>
            </a:endParaRPr>
          </a:p>
        </p:txBody>
      </p:sp>
      <p:pic>
        <p:nvPicPr>
          <p:cNvPr id="17" name="Picture 16">
            <a:extLst>
              <a:ext uri="{FF2B5EF4-FFF2-40B4-BE49-F238E27FC236}">
                <a16:creationId xmlns:a16="http://schemas.microsoft.com/office/drawing/2014/main" id="{B0AE12FF-1F95-432C-AF62-568EC995B35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645" y="3520411"/>
            <a:ext cx="3556352" cy="21456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Rectangle 17">
            <a:extLst>
              <a:ext uri="{FF2B5EF4-FFF2-40B4-BE49-F238E27FC236}">
                <a16:creationId xmlns:a16="http://schemas.microsoft.com/office/drawing/2014/main" id="{B4DDDAA2-5D67-415E-81D3-E32E64D1DEBA}"/>
              </a:ext>
            </a:extLst>
          </p:cNvPr>
          <p:cNvSpPr/>
          <p:nvPr/>
        </p:nvSpPr>
        <p:spPr>
          <a:xfrm>
            <a:off x="529819" y="5625901"/>
            <a:ext cx="337724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rgbClr val="3013C3"/>
                </a:solidFill>
                <a:latin typeface="Franklin Gothic Demi" panose="020B0703020102020204" pitchFamily="34" charset="0"/>
              </a:rPr>
              <a:t> </a:t>
            </a:r>
            <a:r>
              <a:rPr lang="en-US" sz="1200" b="1" i="1" dirty="0">
                <a:solidFill>
                  <a:srgbClr val="2B6B63"/>
                </a:solidFill>
                <a:latin typeface="Franklin Gothic Demi" panose="020B0703020102020204" pitchFamily="34" charset="0"/>
              </a:rPr>
              <a:t>Training of VHTs on DMPA-SC in Bukedi cluster</a:t>
            </a:r>
            <a:endParaRPr lang="en-UG" sz="1200" b="1" i="1" dirty="0">
              <a:solidFill>
                <a:srgbClr val="2B6B63"/>
              </a:solidFill>
              <a:latin typeface="Franklin Gothic Demi" panose="020B0703020102020204" pitchFamily="34" charset="0"/>
            </a:endParaRPr>
          </a:p>
        </p:txBody>
      </p:sp>
    </p:spTree>
    <p:extLst>
      <p:ext uri="{BB962C8B-B14F-4D97-AF65-F5344CB8AC3E}">
        <p14:creationId xmlns:p14="http://schemas.microsoft.com/office/powerpoint/2010/main" val="343363574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6B59B5-BD56-4063-A3F1-7E97BF20448E}"/>
              </a:ext>
            </a:extLst>
          </p:cNvPr>
          <p:cNvSpPr>
            <a:spLocks noGrp="1"/>
          </p:cNvSpPr>
          <p:nvPr>
            <p:ph idx="1"/>
          </p:nvPr>
        </p:nvSpPr>
        <p:spPr>
          <a:xfrm>
            <a:off x="4376791" y="1993187"/>
            <a:ext cx="6770669" cy="4561049"/>
          </a:xfrm>
        </p:spPr>
        <p:txBody>
          <a:bodyPr>
            <a:normAutofit fontScale="25000" lnSpcReduction="20000"/>
          </a:bodyPr>
          <a:lstStyle/>
          <a:p>
            <a:pPr marL="0" indent="0">
              <a:buNone/>
            </a:pPr>
            <a:r>
              <a:rPr lang="en-US" sz="11200" b="1" dirty="0">
                <a:solidFill>
                  <a:schemeClr val="bg1"/>
                </a:solidFill>
                <a:latin typeface="Franklin Gothic Demi" panose="020B0703020102020204" pitchFamily="34" charset="0"/>
              </a:rPr>
              <a:t>Service delivery adaptation-3</a:t>
            </a:r>
          </a:p>
          <a:p>
            <a:pPr marL="0" indent="0">
              <a:buNone/>
            </a:pPr>
            <a:endParaRPr lang="en-US" b="1" dirty="0">
              <a:solidFill>
                <a:srgbClr val="3013C3"/>
              </a:solidFill>
            </a:endParaRPr>
          </a:p>
          <a:p>
            <a:pPr marL="0" indent="0" algn="just">
              <a:buNone/>
            </a:pPr>
            <a:endParaRPr lang="en-US" b="1" dirty="0">
              <a:solidFill>
                <a:srgbClr val="3013C3"/>
              </a:solidFill>
            </a:endParaRPr>
          </a:p>
          <a:p>
            <a:pPr marL="0" indent="0" algn="just">
              <a:lnSpc>
                <a:spcPct val="120000"/>
              </a:lnSpc>
              <a:spcBef>
                <a:spcPts val="300"/>
              </a:spcBef>
              <a:spcAft>
                <a:spcPts val="300"/>
              </a:spcAft>
              <a:buNone/>
            </a:pPr>
            <a:endParaRPr lang="en-US" sz="6400" b="1" dirty="0">
              <a:solidFill>
                <a:srgbClr val="2B6B63"/>
              </a:solidFill>
              <a:latin typeface="Franklin Gothic Demi" panose="020B0703020102020204" pitchFamily="34" charset="0"/>
            </a:endParaRPr>
          </a:p>
          <a:p>
            <a:pPr marL="0" indent="0" algn="just">
              <a:lnSpc>
                <a:spcPct val="120000"/>
              </a:lnSpc>
              <a:spcBef>
                <a:spcPts val="300"/>
              </a:spcBef>
              <a:spcAft>
                <a:spcPts val="300"/>
              </a:spcAft>
              <a:buNone/>
            </a:pPr>
            <a:r>
              <a:rPr lang="en-US" sz="6400" b="1" dirty="0">
                <a:solidFill>
                  <a:srgbClr val="2B6B63"/>
                </a:solidFill>
                <a:latin typeface="Franklin Gothic Demi" panose="020B0703020102020204" pitchFamily="34" charset="0"/>
              </a:rPr>
              <a:t>Enhancing Coordination and partnerships</a:t>
            </a:r>
          </a:p>
          <a:p>
            <a:pPr algn="just">
              <a:lnSpc>
                <a:spcPct val="120000"/>
              </a:lnSpc>
              <a:spcBef>
                <a:spcPts val="300"/>
              </a:spcBef>
              <a:spcAft>
                <a:spcPts val="300"/>
              </a:spcAft>
              <a:buClr>
                <a:schemeClr val="tx1"/>
              </a:buClr>
              <a:buFont typeface="Wingdings" panose="05000000000000000000" pitchFamily="2" charset="2"/>
              <a:buChar char="v"/>
            </a:pPr>
            <a:r>
              <a:rPr lang="en-US" sz="6400" dirty="0">
                <a:solidFill>
                  <a:schemeClr val="tx1"/>
                </a:solidFill>
                <a:latin typeface="Franklin Gothic Demi" panose="020B0703020102020204" pitchFamily="34" charset="0"/>
              </a:rPr>
              <a:t> Support to regular District Coordination meeting</a:t>
            </a:r>
          </a:p>
          <a:p>
            <a:pPr algn="just">
              <a:lnSpc>
                <a:spcPct val="120000"/>
              </a:lnSpc>
              <a:spcBef>
                <a:spcPts val="300"/>
              </a:spcBef>
              <a:spcAft>
                <a:spcPts val="300"/>
              </a:spcAft>
              <a:buClr>
                <a:schemeClr val="tx1"/>
              </a:buClr>
              <a:buFont typeface="Wingdings" panose="05000000000000000000" pitchFamily="2" charset="2"/>
              <a:buChar char="v"/>
            </a:pPr>
            <a:r>
              <a:rPr lang="en-US" sz="6400" dirty="0">
                <a:solidFill>
                  <a:schemeClr val="tx1"/>
                </a:solidFill>
                <a:latin typeface="Franklin Gothic Demi" panose="020B0703020102020204" pitchFamily="34" charset="0"/>
              </a:rPr>
              <a:t> Participation in COVID 19 task team meeting at both national and    District level</a:t>
            </a:r>
          </a:p>
          <a:p>
            <a:pPr algn="just">
              <a:lnSpc>
                <a:spcPct val="120000"/>
              </a:lnSpc>
              <a:spcBef>
                <a:spcPts val="300"/>
              </a:spcBef>
              <a:spcAft>
                <a:spcPts val="300"/>
              </a:spcAft>
              <a:buClr>
                <a:schemeClr val="tx1"/>
              </a:buClr>
              <a:buFont typeface="Wingdings" panose="05000000000000000000" pitchFamily="2" charset="2"/>
              <a:buChar char="v"/>
            </a:pPr>
            <a:r>
              <a:rPr lang="en-US" sz="6400" dirty="0">
                <a:solidFill>
                  <a:schemeClr val="tx1"/>
                </a:solidFill>
                <a:latin typeface="Franklin Gothic Demi" panose="020B0703020102020204" pitchFamily="34" charset="0"/>
              </a:rPr>
              <a:t> Support to District COVID 19 response activities</a:t>
            </a:r>
            <a:r>
              <a:rPr lang="en-US" sz="6400" dirty="0">
                <a:latin typeface="Franklin Gothic Demi" panose="020B0703020102020204" pitchFamily="34" charset="0"/>
              </a:rPr>
              <a:t>.</a:t>
            </a:r>
          </a:p>
          <a:p>
            <a:pPr marL="0" indent="0" algn="just">
              <a:lnSpc>
                <a:spcPct val="120000"/>
              </a:lnSpc>
              <a:spcBef>
                <a:spcPts val="300"/>
              </a:spcBef>
              <a:spcAft>
                <a:spcPts val="300"/>
              </a:spcAft>
              <a:buNone/>
            </a:pPr>
            <a:r>
              <a:rPr lang="en-US" sz="6400" b="1" dirty="0">
                <a:solidFill>
                  <a:srgbClr val="2B6B63"/>
                </a:solidFill>
                <a:latin typeface="Franklin Gothic Demi" panose="020B0703020102020204" pitchFamily="34" charset="0"/>
              </a:rPr>
              <a:t>Pandemic Control within the Organization.</a:t>
            </a:r>
          </a:p>
          <a:p>
            <a:pPr algn="just">
              <a:lnSpc>
                <a:spcPct val="120000"/>
              </a:lnSpc>
              <a:spcBef>
                <a:spcPts val="300"/>
              </a:spcBef>
              <a:spcAft>
                <a:spcPts val="300"/>
              </a:spcAft>
              <a:buClr>
                <a:schemeClr val="tx1"/>
              </a:buClr>
              <a:buFont typeface="Wingdings" panose="05000000000000000000" pitchFamily="2" charset="2"/>
              <a:buChar char="v"/>
            </a:pPr>
            <a:r>
              <a:rPr lang="en-US" sz="6400" dirty="0">
                <a:latin typeface="Franklin Gothic Demi" panose="020B0703020102020204" pitchFamily="34" charset="0"/>
              </a:rPr>
              <a:t> Set up RHU COVID 19 task force to guide continuity of operations in the organization.- Responsible to Senior management.</a:t>
            </a:r>
          </a:p>
          <a:p>
            <a:pPr algn="just">
              <a:lnSpc>
                <a:spcPct val="120000"/>
              </a:lnSpc>
              <a:spcBef>
                <a:spcPts val="300"/>
              </a:spcBef>
              <a:spcAft>
                <a:spcPts val="300"/>
              </a:spcAft>
              <a:buClr>
                <a:schemeClr val="tx1"/>
              </a:buClr>
              <a:buFont typeface="Wingdings" panose="05000000000000000000" pitchFamily="2" charset="2"/>
              <a:buChar char="v"/>
            </a:pPr>
            <a:r>
              <a:rPr lang="en-US" sz="6400" dirty="0">
                <a:latin typeface="Franklin Gothic Demi" panose="020B0703020102020204" pitchFamily="34" charset="0"/>
              </a:rPr>
              <a:t>SOPs developed to guide service delivery</a:t>
            </a:r>
          </a:p>
          <a:p>
            <a:pPr algn="just">
              <a:lnSpc>
                <a:spcPct val="120000"/>
              </a:lnSpc>
              <a:spcBef>
                <a:spcPts val="300"/>
              </a:spcBef>
              <a:spcAft>
                <a:spcPts val="300"/>
              </a:spcAft>
              <a:buClr>
                <a:schemeClr val="tx1"/>
              </a:buClr>
              <a:buFont typeface="Wingdings" panose="05000000000000000000" pitchFamily="2" charset="2"/>
              <a:buChar char="v"/>
            </a:pPr>
            <a:r>
              <a:rPr lang="en-US" sz="6400" dirty="0">
                <a:latin typeface="Franklin Gothic Demi" panose="020B0703020102020204" pitchFamily="34" charset="0"/>
              </a:rPr>
              <a:t>Capacity Building of Response team on surveillance and management of COVID 19</a:t>
            </a:r>
          </a:p>
          <a:p>
            <a:pPr algn="just">
              <a:lnSpc>
                <a:spcPct val="120000"/>
              </a:lnSpc>
              <a:spcBef>
                <a:spcPts val="300"/>
              </a:spcBef>
              <a:spcAft>
                <a:spcPts val="300"/>
              </a:spcAft>
              <a:buClr>
                <a:schemeClr val="tx1"/>
              </a:buClr>
              <a:buFont typeface="Wingdings" panose="05000000000000000000" pitchFamily="2" charset="2"/>
              <a:buChar char="v"/>
            </a:pPr>
            <a:r>
              <a:rPr lang="en-US" sz="6400" dirty="0">
                <a:latin typeface="Franklin Gothic Demi" panose="020B0703020102020204" pitchFamily="34" charset="0"/>
              </a:rPr>
              <a:t>Screening at all entry points of all Service Delivery points </a:t>
            </a:r>
          </a:p>
          <a:p>
            <a:pPr algn="just">
              <a:lnSpc>
                <a:spcPct val="120000"/>
              </a:lnSpc>
              <a:spcBef>
                <a:spcPts val="300"/>
              </a:spcBef>
              <a:spcAft>
                <a:spcPts val="300"/>
              </a:spcAft>
              <a:buClr>
                <a:schemeClr val="tx1"/>
              </a:buClr>
              <a:buFont typeface="Wingdings" panose="05000000000000000000" pitchFamily="2" charset="2"/>
              <a:buChar char="v"/>
            </a:pPr>
            <a:r>
              <a:rPr lang="en-US" sz="6400" dirty="0">
                <a:latin typeface="Franklin Gothic Demi" panose="020B0703020102020204" pitchFamily="34" charset="0"/>
              </a:rPr>
              <a:t> Testing of Symptomatic team members and treatment of confirmed cases.</a:t>
            </a:r>
          </a:p>
          <a:p>
            <a:pPr marL="0" indent="0" algn="just">
              <a:buNone/>
            </a:pPr>
            <a:endParaRPr lang="en-US" sz="6400" dirty="0"/>
          </a:p>
          <a:p>
            <a:pPr marL="0" indent="0">
              <a:buNone/>
            </a:pPr>
            <a:endParaRPr lang="en-US" sz="6400" dirty="0"/>
          </a:p>
          <a:p>
            <a:pPr marL="0" indent="0">
              <a:buNone/>
            </a:pPr>
            <a:endParaRPr lang="en-US" sz="64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G" dirty="0"/>
          </a:p>
        </p:txBody>
      </p:sp>
      <p:sp>
        <p:nvSpPr>
          <p:cNvPr id="5" name="Slide Number Placeholder 4">
            <a:extLst>
              <a:ext uri="{FF2B5EF4-FFF2-40B4-BE49-F238E27FC236}">
                <a16:creationId xmlns:a16="http://schemas.microsoft.com/office/drawing/2014/main" id="{ED54BE86-9CD5-43D0-B0ED-2FE8F99B7BA0}"/>
              </a:ext>
            </a:extLst>
          </p:cNvPr>
          <p:cNvSpPr>
            <a:spLocks noGrp="1"/>
          </p:cNvSpPr>
          <p:nvPr>
            <p:ph type="sldNum" sz="quarter" idx="12"/>
          </p:nvPr>
        </p:nvSpPr>
        <p:spPr/>
        <p:txBody>
          <a:bodyPr/>
          <a:lstStyle/>
          <a:p>
            <a:fld id="{4FAB73BC-B049-4115-A692-8D63A059BFB8}" type="slidenum">
              <a:rPr lang="en-US" smtClean="0"/>
              <a:pPr/>
              <a:t>6</a:t>
            </a:fld>
            <a:endParaRPr lang="en-US" dirty="0"/>
          </a:p>
        </p:txBody>
      </p:sp>
      <p:pic>
        <p:nvPicPr>
          <p:cNvPr id="6" name="Picture 5" descr="Image">
            <a:extLst>
              <a:ext uri="{FF2B5EF4-FFF2-40B4-BE49-F238E27FC236}">
                <a16:creationId xmlns:a16="http://schemas.microsoft.com/office/drawing/2014/main" id="{FA5989C5-F740-436A-A787-8D01B33984E2}"/>
              </a:ext>
            </a:extLst>
          </p:cNvPr>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rot="10800000">
            <a:off x="150825" y="1357460"/>
            <a:ext cx="3706339" cy="2071540"/>
          </a:xfrm>
          <a:prstGeom prst="rect">
            <a:avLst/>
          </a:prstGeom>
          <a:ln>
            <a:noFill/>
          </a:ln>
          <a:effectLst>
            <a:softEdge rad="112500"/>
          </a:effectLst>
        </p:spPr>
      </p:pic>
      <p:sp>
        <p:nvSpPr>
          <p:cNvPr id="7" name="Rectangle 6">
            <a:extLst>
              <a:ext uri="{FF2B5EF4-FFF2-40B4-BE49-F238E27FC236}">
                <a16:creationId xmlns:a16="http://schemas.microsoft.com/office/drawing/2014/main" id="{D52C0B24-15CE-4AE1-8258-7FE43E04B342}"/>
              </a:ext>
            </a:extLst>
          </p:cNvPr>
          <p:cNvSpPr/>
          <p:nvPr/>
        </p:nvSpPr>
        <p:spPr>
          <a:xfrm>
            <a:off x="252919" y="3429001"/>
            <a:ext cx="3706339" cy="471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1200" b="1" i="1" dirty="0">
              <a:solidFill>
                <a:srgbClr val="2B6B63"/>
              </a:solidFill>
              <a:latin typeface="Franklin Gothic Demi" panose="020B0703020102020204" pitchFamily="34" charset="0"/>
            </a:endParaRPr>
          </a:p>
          <a:p>
            <a:pPr algn="just"/>
            <a:r>
              <a:rPr lang="en-GB" sz="1200" b="1" i="1" dirty="0">
                <a:solidFill>
                  <a:srgbClr val="2B6B63"/>
                </a:solidFill>
                <a:latin typeface="Franklin Gothic Demi" panose="020B0703020102020204" pitchFamily="34" charset="0"/>
              </a:rPr>
              <a:t>Cluster coordinator Lango presents DQA findings at a District Coordination meeting</a:t>
            </a:r>
            <a:endParaRPr lang="en-UG" sz="1200" b="1" i="1" dirty="0">
              <a:solidFill>
                <a:srgbClr val="2B6B63"/>
              </a:solidFill>
              <a:latin typeface="Franklin Gothic Demi" panose="020B0703020102020204" pitchFamily="34" charset="0"/>
            </a:endParaRPr>
          </a:p>
          <a:p>
            <a:pPr algn="just"/>
            <a:endParaRPr lang="en-UG" dirty="0"/>
          </a:p>
        </p:txBody>
      </p:sp>
    </p:spTree>
    <p:extLst>
      <p:ext uri="{BB962C8B-B14F-4D97-AF65-F5344CB8AC3E}">
        <p14:creationId xmlns:p14="http://schemas.microsoft.com/office/powerpoint/2010/main" val="3502014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D6C94-E570-47CA-83C6-33D5DAB58EF5}"/>
              </a:ext>
            </a:extLst>
          </p:cNvPr>
          <p:cNvSpPr>
            <a:spLocks noGrp="1"/>
          </p:cNvSpPr>
          <p:nvPr>
            <p:ph type="title"/>
          </p:nvPr>
        </p:nvSpPr>
        <p:spPr/>
        <p:txBody>
          <a:bodyPr>
            <a:normAutofit/>
          </a:bodyPr>
          <a:lstStyle/>
          <a:p>
            <a:pPr algn="ctr"/>
            <a:r>
              <a:rPr lang="en-US" sz="2800" dirty="0">
                <a:latin typeface="Franklin Gothic Demi" panose="020B0703020102020204" pitchFamily="34" charset="0"/>
              </a:rPr>
              <a:t>Experience of a service provider</a:t>
            </a:r>
            <a:endParaRPr lang="en-UG" sz="2800" dirty="0">
              <a:latin typeface="Franklin Gothic Demi" panose="020B0703020102020204" pitchFamily="34" charset="0"/>
            </a:endParaRPr>
          </a:p>
        </p:txBody>
      </p:sp>
      <p:sp>
        <p:nvSpPr>
          <p:cNvPr id="4" name="Slide Number Placeholder 3">
            <a:extLst>
              <a:ext uri="{FF2B5EF4-FFF2-40B4-BE49-F238E27FC236}">
                <a16:creationId xmlns:a16="http://schemas.microsoft.com/office/drawing/2014/main" id="{B5DD673D-0FE9-43D1-982A-BA983A79A7D4}"/>
              </a:ext>
            </a:extLst>
          </p:cNvPr>
          <p:cNvSpPr>
            <a:spLocks noGrp="1"/>
          </p:cNvSpPr>
          <p:nvPr>
            <p:ph type="sldNum" sz="quarter" idx="12"/>
          </p:nvPr>
        </p:nvSpPr>
        <p:spPr/>
        <p:txBody>
          <a:bodyPr/>
          <a:lstStyle/>
          <a:p>
            <a:fld id="{4FAB73BC-B049-4115-A692-8D63A059BFB8}" type="slidenum">
              <a:rPr lang="en-US" smtClean="0"/>
              <a:pPr/>
              <a:t>7</a:t>
            </a:fld>
            <a:endParaRPr lang="en-US" dirty="0"/>
          </a:p>
        </p:txBody>
      </p:sp>
      <p:sp>
        <p:nvSpPr>
          <p:cNvPr id="9" name="Rectangle 8">
            <a:extLst>
              <a:ext uri="{FF2B5EF4-FFF2-40B4-BE49-F238E27FC236}">
                <a16:creationId xmlns:a16="http://schemas.microsoft.com/office/drawing/2014/main" id="{4E705462-B12A-4521-948D-2A1E70E85A6E}"/>
              </a:ext>
            </a:extLst>
          </p:cNvPr>
          <p:cNvSpPr/>
          <p:nvPr/>
        </p:nvSpPr>
        <p:spPr>
          <a:xfrm>
            <a:off x="3493213" y="1231187"/>
            <a:ext cx="8116584" cy="451206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lnSpc>
                <a:spcPct val="150000"/>
              </a:lnSpc>
            </a:pPr>
            <a:endParaRPr lang="en-US" dirty="0">
              <a:latin typeface="Franklin Gothic Demi" panose="020B0703020102020204" pitchFamily="34" charset="0"/>
            </a:endParaRPr>
          </a:p>
          <a:p>
            <a:pPr algn="just">
              <a:lnSpc>
                <a:spcPct val="150000"/>
              </a:lnSpc>
            </a:pPr>
            <a:r>
              <a:rPr lang="en-US" dirty="0">
                <a:latin typeface="Franklin Gothic Demi" panose="020B0703020102020204" pitchFamily="34" charset="0"/>
              </a:rPr>
              <a:t>“It was a very worrying situation when COVID 19 hit Uganda. The situation got more alarming as the MOH laid down guidelines to curb COVID 19 spread. The guidelines were more stringent in Borders districts including total lock down and halting of community outreaches.  We pondered about continuity of SRHR services delivery to our clients. Strategies like facility-based mobilization; providing health workers with Infection Prevention Supplies to serve our clients where we could not reach and equipping the VHTs with more Short-term FP methods have worked extremely well beyond our imagination.  The Government has started easing the lockdown and things are getting back to near normal.”</a:t>
            </a:r>
          </a:p>
          <a:p>
            <a:pPr algn="just">
              <a:lnSpc>
                <a:spcPct val="150000"/>
              </a:lnSpc>
            </a:pPr>
            <a:endParaRPr lang="en-US" dirty="0"/>
          </a:p>
          <a:p>
            <a:pPr algn="ctr"/>
            <a:endParaRPr lang="en-US" dirty="0"/>
          </a:p>
          <a:p>
            <a:pPr algn="ctr"/>
            <a:endParaRPr lang="en-US" dirty="0">
              <a:solidFill>
                <a:srgbClr val="2B6B63"/>
              </a:solidFill>
            </a:endParaRPr>
          </a:p>
        </p:txBody>
      </p:sp>
      <p:pic>
        <p:nvPicPr>
          <p:cNvPr id="11" name="Content Placeholder 10">
            <a:extLst>
              <a:ext uri="{FF2B5EF4-FFF2-40B4-BE49-F238E27FC236}">
                <a16:creationId xmlns:a16="http://schemas.microsoft.com/office/drawing/2014/main" id="{A18F21A7-6E5C-4C81-851C-20934B9303DE}"/>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2337" y="1231186"/>
            <a:ext cx="3030876" cy="3537830"/>
          </a:xfrm>
          <a:prstGeom prst="rect">
            <a:avLst/>
          </a:prstGeom>
          <a:noFill/>
          <a:ln>
            <a:noFill/>
          </a:ln>
        </p:spPr>
      </p:pic>
      <p:pic>
        <p:nvPicPr>
          <p:cNvPr id="12" name="Picture 11">
            <a:extLst>
              <a:ext uri="{FF2B5EF4-FFF2-40B4-BE49-F238E27FC236}">
                <a16:creationId xmlns:a16="http://schemas.microsoft.com/office/drawing/2014/main" id="{D7BF2056-DD96-458B-AF7E-08C27CF92C5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065212" y="5143938"/>
            <a:ext cx="1089062" cy="523220"/>
          </a:xfrm>
          <a:prstGeom prst="rect">
            <a:avLst/>
          </a:prstGeom>
          <a:noFill/>
          <a:ln>
            <a:noFill/>
          </a:ln>
        </p:spPr>
      </p:pic>
      <p:sp>
        <p:nvSpPr>
          <p:cNvPr id="10" name="Rectangle 9">
            <a:extLst>
              <a:ext uri="{FF2B5EF4-FFF2-40B4-BE49-F238E27FC236}">
                <a16:creationId xmlns:a16="http://schemas.microsoft.com/office/drawing/2014/main" id="{BEB30601-B4C4-426D-9CDA-A83B4D8F28D5}"/>
              </a:ext>
            </a:extLst>
          </p:cNvPr>
          <p:cNvSpPr/>
          <p:nvPr/>
        </p:nvSpPr>
        <p:spPr>
          <a:xfrm>
            <a:off x="109207" y="4769016"/>
            <a:ext cx="3400746" cy="523220"/>
          </a:xfrm>
          <a:prstGeom prst="rect">
            <a:avLst/>
          </a:prstGeom>
        </p:spPr>
        <p:txBody>
          <a:bodyPr wrap="square">
            <a:spAutoFit/>
          </a:bodyPr>
          <a:lstStyle/>
          <a:p>
            <a:pPr algn="ctr"/>
            <a:r>
              <a:rPr lang="en-US" sz="1400" dirty="0">
                <a:latin typeface="Franklin Gothic Demi" panose="020B0703020102020204" pitchFamily="34" charset="0"/>
              </a:rPr>
              <a:t>SILAS GOGO</a:t>
            </a:r>
          </a:p>
          <a:p>
            <a:pPr algn="ctr"/>
            <a:r>
              <a:rPr lang="en-US" sz="1400" dirty="0">
                <a:latin typeface="Franklin Gothic Demi" panose="020B0703020102020204" pitchFamily="34" charset="0"/>
              </a:rPr>
              <a:t> COORDINATOR -BUKEDI CLUSTER</a:t>
            </a:r>
          </a:p>
        </p:txBody>
      </p:sp>
    </p:spTree>
    <p:extLst>
      <p:ext uri="{BB962C8B-B14F-4D97-AF65-F5344CB8AC3E}">
        <p14:creationId xmlns:p14="http://schemas.microsoft.com/office/powerpoint/2010/main" val="83916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7E604A-1C20-A648-8727-EE563452A865}"/>
              </a:ext>
            </a:extLst>
          </p:cNvPr>
          <p:cNvSpPr>
            <a:spLocks noGrp="1"/>
          </p:cNvSpPr>
          <p:nvPr>
            <p:ph type="title"/>
          </p:nvPr>
        </p:nvSpPr>
        <p:spPr>
          <a:xfrm>
            <a:off x="1894292" y="679996"/>
            <a:ext cx="7315200" cy="943321"/>
          </a:xfrm>
        </p:spPr>
        <p:txBody>
          <a:bodyPr>
            <a:normAutofit/>
          </a:bodyPr>
          <a:lstStyle/>
          <a:p>
            <a:pPr algn="ctr"/>
            <a:r>
              <a:rPr lang="en-US" b="1" dirty="0">
                <a:solidFill>
                  <a:srgbClr val="252E60"/>
                </a:solidFill>
              </a:rPr>
              <a:t>Thank You!</a:t>
            </a:r>
          </a:p>
        </p:txBody>
      </p:sp>
      <p:pic>
        <p:nvPicPr>
          <p:cNvPr id="3" name="Picture 2" descr="A close up of a sign&#10;&#10;Description automatically generated">
            <a:extLst>
              <a:ext uri="{FF2B5EF4-FFF2-40B4-BE49-F238E27FC236}">
                <a16:creationId xmlns:a16="http://schemas.microsoft.com/office/drawing/2014/main" id="{9159A0AB-666E-3048-9D12-F5B1533F09E4}"/>
              </a:ext>
            </a:extLst>
          </p:cNvPr>
          <p:cNvPicPr>
            <a:picLocks noChangeAspect="1"/>
          </p:cNvPicPr>
          <p:nvPr/>
        </p:nvPicPr>
        <p:blipFill>
          <a:blip r:embed="rId2"/>
          <a:stretch>
            <a:fillRect/>
          </a:stretch>
        </p:blipFill>
        <p:spPr>
          <a:xfrm>
            <a:off x="3411020" y="4769065"/>
            <a:ext cx="6280314" cy="1822175"/>
          </a:xfrm>
          <a:prstGeom prst="rect">
            <a:avLst/>
          </a:prstGeom>
        </p:spPr>
      </p:pic>
      <p:sp>
        <p:nvSpPr>
          <p:cNvPr id="5" name="Slide Number Placeholder 4">
            <a:extLst>
              <a:ext uri="{FF2B5EF4-FFF2-40B4-BE49-F238E27FC236}">
                <a16:creationId xmlns:a16="http://schemas.microsoft.com/office/drawing/2014/main" id="{3A055A7D-4A70-1949-925A-F4897DD72931}"/>
              </a:ext>
            </a:extLst>
          </p:cNvPr>
          <p:cNvSpPr>
            <a:spLocks noGrp="1"/>
          </p:cNvSpPr>
          <p:nvPr>
            <p:ph type="sldNum" sz="quarter" idx="12"/>
          </p:nvPr>
        </p:nvSpPr>
        <p:spPr/>
        <p:txBody>
          <a:bodyPr/>
          <a:lstStyle/>
          <a:p>
            <a:fld id="{4FAB73BC-B049-4115-A692-8D63A059BFB8}" type="slidenum">
              <a:rPr lang="en-US" smtClean="0"/>
              <a:pPr/>
              <a:t>8</a:t>
            </a:fld>
            <a:endParaRPr lang="en-US" dirty="0"/>
          </a:p>
        </p:txBody>
      </p:sp>
      <p:pic>
        <p:nvPicPr>
          <p:cNvPr id="7" name="Content Placeholder 4">
            <a:extLst>
              <a:ext uri="{FF2B5EF4-FFF2-40B4-BE49-F238E27FC236}">
                <a16:creationId xmlns:a16="http://schemas.microsoft.com/office/drawing/2014/main" id="{1C148228-B844-486A-8CE7-CEB0D064B7E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411020" y="1520575"/>
            <a:ext cx="4839128" cy="3123673"/>
          </a:xfrm>
          <a:prstGeom prst="ellipse">
            <a:avLst/>
          </a:prstGeom>
          <a:ln>
            <a:noFill/>
          </a:ln>
          <a:effectLst>
            <a:softEdge rad="112500"/>
          </a:effectLst>
        </p:spPr>
      </p:pic>
    </p:spTree>
    <p:extLst>
      <p:ext uri="{BB962C8B-B14F-4D97-AF65-F5344CB8AC3E}">
        <p14:creationId xmlns:p14="http://schemas.microsoft.com/office/powerpoint/2010/main" val="158912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ra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2.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emplate/>
  <TotalTime>1820</TotalTime>
  <Words>745</Words>
  <Application>Microsoft Office PowerPoint</Application>
  <PresentationFormat>Widescreen</PresentationFormat>
  <Paragraphs>114</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Corbel</vt:lpstr>
      <vt:lpstr>Franklin Gothic Demi</vt:lpstr>
      <vt:lpstr>Frutiger LT Std 57 Condensed</vt:lpstr>
      <vt:lpstr>Frutiger LT Std 67 Bold Condens</vt:lpstr>
      <vt:lpstr>Wingdings</vt:lpstr>
      <vt:lpstr>Wingdings 2</vt:lpstr>
      <vt:lpstr>Frame</vt:lpstr>
      <vt:lpstr>    CHALLENGES AND SERVICE DELIVERY ADAPTATIONS DURING COVID -19 IN UGANDA </vt:lpstr>
      <vt:lpstr>INTRODUCTION</vt:lpstr>
      <vt:lpstr>KEY CHALLENGES OF COVID 19 PANDEMIC </vt:lpstr>
      <vt:lpstr>Service delivery Adaptation- 1</vt:lpstr>
      <vt:lpstr>Service delivery Adaptation- 2</vt:lpstr>
      <vt:lpstr>PowerPoint Presentation</vt:lpstr>
      <vt:lpstr>Experience of a service provider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Ngechu</dc:creator>
  <cp:lastModifiedBy>Annette Nagudi (Dr)</cp:lastModifiedBy>
  <cp:revision>103</cp:revision>
  <dcterms:created xsi:type="dcterms:W3CDTF">2019-08-07T10:09:46Z</dcterms:created>
  <dcterms:modified xsi:type="dcterms:W3CDTF">2020-10-28T01:29:00Z</dcterms:modified>
</cp:coreProperties>
</file>