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0"/>
  </p:notesMasterIdLst>
  <p:sldIdLst>
    <p:sldId id="278" r:id="rId2"/>
    <p:sldId id="303" r:id="rId3"/>
    <p:sldId id="659" r:id="rId4"/>
    <p:sldId id="658" r:id="rId5"/>
    <p:sldId id="662" r:id="rId6"/>
    <p:sldId id="671" r:id="rId7"/>
    <p:sldId id="663" r:id="rId8"/>
    <p:sldId id="675" r:id="rId9"/>
    <p:sldId id="665" r:id="rId10"/>
    <p:sldId id="676" r:id="rId11"/>
    <p:sldId id="666" r:id="rId12"/>
    <p:sldId id="673" r:id="rId13"/>
    <p:sldId id="668" r:id="rId14"/>
    <p:sldId id="670" r:id="rId15"/>
    <p:sldId id="669" r:id="rId16"/>
    <p:sldId id="664" r:id="rId17"/>
    <p:sldId id="672" r:id="rId18"/>
    <p:sldId id="6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Onyango" initials="BO" lastIdx="2" clrIdx="0">
    <p:extLst>
      <p:ext uri="{19B8F6BF-5375-455C-9EA6-DF929625EA0E}">
        <p15:presenceInfo xmlns:p15="http://schemas.microsoft.com/office/powerpoint/2012/main" userId="S::bernard.onyango@afidep.org::8b4e4725-927a-4ca2-a91f-a21b8a688464" providerId="AD"/>
      </p:ext>
    </p:extLst>
  </p:cmAuthor>
  <p:cmAuthor id="2" name="Tess McLoud" initials="TM" lastIdx="10" clrIdx="1">
    <p:extLst>
      <p:ext uri="{19B8F6BF-5375-455C-9EA6-DF929625EA0E}">
        <p15:presenceInfo xmlns:p15="http://schemas.microsoft.com/office/powerpoint/2012/main" userId="S::Tmcloud@prb.org::e714b5d9-5a66-4eb5-878d-3b4ebaf11507" providerId="AD"/>
      </p:ext>
    </p:extLst>
  </p:cmAuthor>
  <p:cmAuthor id="3" name="Kristen Patterson" initials="KP" lastIdx="15" clrIdx="2">
    <p:extLst>
      <p:ext uri="{19B8F6BF-5375-455C-9EA6-DF929625EA0E}">
        <p15:presenceInfo xmlns:p15="http://schemas.microsoft.com/office/powerpoint/2012/main" userId="S::kpatterson@prb.org::cb54d14e-c9d0-4458-99ee-1dbee4396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0"/>
    <p:restoredTop sz="89567" autoAdjust="0"/>
  </p:normalViewPr>
  <p:slideViewPr>
    <p:cSldViewPr snapToGrid="0" snapToObjects="1">
      <p:cViewPr varScale="1">
        <p:scale>
          <a:sx n="76" d="100"/>
          <a:sy n="76"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Kenya</c:v>
                </c:pt>
                <c:pt idx="1">
                  <c:v>Mozambique</c:v>
                </c:pt>
                <c:pt idx="2">
                  <c:v>Nigeria</c:v>
                </c:pt>
                <c:pt idx="3">
                  <c:v>South Africa</c:v>
                </c:pt>
              </c:strCache>
            </c:strRef>
          </c:cat>
          <c:val>
            <c:numRef>
              <c:f>Sheet1!$B$2:$B$5</c:f>
              <c:numCache>
                <c:formatCode>General</c:formatCode>
                <c:ptCount val="4"/>
                <c:pt idx="0">
                  <c:v>92</c:v>
                </c:pt>
                <c:pt idx="1">
                  <c:v>91</c:v>
                </c:pt>
                <c:pt idx="2">
                  <c:v>87</c:v>
                </c:pt>
                <c:pt idx="3">
                  <c:v>79</c:v>
                </c:pt>
              </c:numCache>
            </c:numRef>
          </c:val>
          <c:extLst>
            <c:ext xmlns:c16="http://schemas.microsoft.com/office/drawing/2014/chart" uri="{C3380CC4-5D6E-409C-BE32-E72D297353CC}">
              <c16:uniqueId val="{00000000-C620-8043-BAE6-35A7B1646208}"/>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Kenya</c:v>
                </c:pt>
                <c:pt idx="1">
                  <c:v>Mozambique</c:v>
                </c:pt>
                <c:pt idx="2">
                  <c:v>Nigeria</c:v>
                </c:pt>
                <c:pt idx="3">
                  <c:v>South Africa</c:v>
                </c:pt>
              </c:strCache>
            </c:strRef>
          </c:cat>
          <c:val>
            <c:numRef>
              <c:f>Sheet1!$C$2:$C$5</c:f>
              <c:numCache>
                <c:formatCode>General</c:formatCode>
                <c:ptCount val="4"/>
                <c:pt idx="0">
                  <c:v>8</c:v>
                </c:pt>
                <c:pt idx="1">
                  <c:v>9</c:v>
                </c:pt>
                <c:pt idx="2">
                  <c:v>13</c:v>
                </c:pt>
                <c:pt idx="3">
                  <c:v>21</c:v>
                </c:pt>
              </c:numCache>
            </c:numRef>
          </c:val>
          <c:extLst>
            <c:ext xmlns:c16="http://schemas.microsoft.com/office/drawing/2014/chart" uri="{C3380CC4-5D6E-409C-BE32-E72D297353CC}">
              <c16:uniqueId val="{00000001-C620-8043-BAE6-35A7B1646208}"/>
            </c:ext>
          </c:extLst>
        </c:ser>
        <c:dLbls>
          <c:showLegendKey val="0"/>
          <c:showVal val="0"/>
          <c:showCatName val="0"/>
          <c:showSerName val="0"/>
          <c:showPercent val="0"/>
          <c:showBubbleSize val="0"/>
        </c:dLbls>
        <c:gapWidth val="219"/>
        <c:overlap val="-27"/>
        <c:axId val="671030047"/>
        <c:axId val="671031727"/>
      </c:barChart>
      <c:catAx>
        <c:axId val="67103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1031727"/>
        <c:crosses val="autoZero"/>
        <c:auto val="1"/>
        <c:lblAlgn val="ctr"/>
        <c:lblOffset val="100"/>
        <c:noMultiLvlLbl val="0"/>
      </c:catAx>
      <c:valAx>
        <c:axId val="671031727"/>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dirty="0"/>
                  <a:t>Percent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71030047"/>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Kenya</c:v>
                </c:pt>
                <c:pt idx="1">
                  <c:v>Mozambique</c:v>
                </c:pt>
                <c:pt idx="2">
                  <c:v>Nigeria</c:v>
                </c:pt>
                <c:pt idx="3">
                  <c:v>South Africa</c:v>
                </c:pt>
              </c:strCache>
            </c:strRef>
          </c:cat>
          <c:val>
            <c:numRef>
              <c:f>Sheet1!$B$2:$B$5</c:f>
              <c:numCache>
                <c:formatCode>General</c:formatCode>
                <c:ptCount val="4"/>
                <c:pt idx="0">
                  <c:v>18</c:v>
                </c:pt>
                <c:pt idx="1">
                  <c:v>24</c:v>
                </c:pt>
                <c:pt idx="2">
                  <c:v>32</c:v>
                </c:pt>
                <c:pt idx="3">
                  <c:v>50</c:v>
                </c:pt>
              </c:numCache>
            </c:numRef>
          </c:val>
          <c:extLst>
            <c:ext xmlns:c16="http://schemas.microsoft.com/office/drawing/2014/chart" uri="{C3380CC4-5D6E-409C-BE32-E72D297353CC}">
              <c16:uniqueId val="{00000000-7A04-964D-914D-885CD88AB84C}"/>
            </c:ext>
          </c:extLst>
        </c:ser>
        <c:dLbls>
          <c:showLegendKey val="0"/>
          <c:showVal val="0"/>
          <c:showCatName val="0"/>
          <c:showSerName val="0"/>
          <c:showPercent val="0"/>
          <c:showBubbleSize val="0"/>
        </c:dLbls>
        <c:gapWidth val="219"/>
        <c:overlap val="-27"/>
        <c:axId val="409211311"/>
        <c:axId val="994527263"/>
      </c:barChart>
      <c:catAx>
        <c:axId val="40921131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527263"/>
        <c:crosses val="autoZero"/>
        <c:auto val="1"/>
        <c:lblAlgn val="ctr"/>
        <c:lblOffset val="100"/>
        <c:noMultiLvlLbl val="0"/>
      </c:catAx>
      <c:valAx>
        <c:axId val="994527263"/>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dirty="0"/>
                  <a:t>Percent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921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14361-F2DC-A942-AFD4-1AB6180162D4}" type="datetimeFigureOut">
              <a:rPr lang="en-US" smtClean="0"/>
              <a:t>11/11/20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5C24B-62C4-1A4D-97F7-D2C66017211C}" type="slidenum">
              <a:rPr lang="en-US" smtClean="0"/>
              <a:t>‹#›</a:t>
            </a:fld>
            <a:endParaRPr lang="en-US" dirty="0"/>
          </a:p>
        </p:txBody>
      </p:sp>
    </p:spTree>
    <p:extLst>
      <p:ext uri="{BB962C8B-B14F-4D97-AF65-F5344CB8AC3E}">
        <p14:creationId xmlns:p14="http://schemas.microsoft.com/office/powerpoint/2010/main" val="409458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5C24B-62C4-1A4D-97F7-D2C66017211C}" type="slidenum">
              <a:rPr lang="en-US" smtClean="0"/>
              <a:t>1</a:t>
            </a:fld>
            <a:endParaRPr lang="en-US" dirty="0"/>
          </a:p>
        </p:txBody>
      </p:sp>
    </p:spTree>
    <p:extLst>
      <p:ext uri="{BB962C8B-B14F-4D97-AF65-F5344CB8AC3E}">
        <p14:creationId xmlns:p14="http://schemas.microsoft.com/office/powerpoint/2010/main" val="165905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11</a:t>
            </a:fld>
            <a:endParaRPr lang="en-US" altLang="en-US" dirty="0"/>
          </a:p>
        </p:txBody>
      </p:sp>
    </p:spTree>
    <p:extLst>
      <p:ext uri="{BB962C8B-B14F-4D97-AF65-F5344CB8AC3E}">
        <p14:creationId xmlns:p14="http://schemas.microsoft.com/office/powerpoint/2010/main" val="143521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13</a:t>
            </a:fld>
            <a:endParaRPr lang="en-US" altLang="en-US" dirty="0"/>
          </a:p>
        </p:txBody>
      </p:sp>
    </p:spTree>
    <p:extLst>
      <p:ext uri="{BB962C8B-B14F-4D97-AF65-F5344CB8AC3E}">
        <p14:creationId xmlns:p14="http://schemas.microsoft.com/office/powerpoint/2010/main" val="5726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14</a:t>
            </a:fld>
            <a:endParaRPr lang="en-US" altLang="en-US" dirty="0"/>
          </a:p>
        </p:txBody>
      </p:sp>
    </p:spTree>
    <p:extLst>
      <p:ext uri="{BB962C8B-B14F-4D97-AF65-F5344CB8AC3E}">
        <p14:creationId xmlns:p14="http://schemas.microsoft.com/office/powerpoint/2010/main" val="331336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15</a:t>
            </a:fld>
            <a:endParaRPr lang="en-US" altLang="en-US" dirty="0"/>
          </a:p>
        </p:txBody>
      </p:sp>
    </p:spTree>
    <p:extLst>
      <p:ext uri="{BB962C8B-B14F-4D97-AF65-F5344CB8AC3E}">
        <p14:creationId xmlns:p14="http://schemas.microsoft.com/office/powerpoint/2010/main" val="168337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16</a:t>
            </a:fld>
            <a:endParaRPr lang="en-US" altLang="en-US" dirty="0"/>
          </a:p>
        </p:txBody>
      </p:sp>
    </p:spTree>
    <p:extLst>
      <p:ext uri="{BB962C8B-B14F-4D97-AF65-F5344CB8AC3E}">
        <p14:creationId xmlns:p14="http://schemas.microsoft.com/office/powerpoint/2010/main" val="280854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17</a:t>
            </a:fld>
            <a:endParaRPr lang="en-US" altLang="en-US" dirty="0"/>
          </a:p>
        </p:txBody>
      </p:sp>
    </p:spTree>
    <p:extLst>
      <p:ext uri="{BB962C8B-B14F-4D97-AF65-F5344CB8AC3E}">
        <p14:creationId xmlns:p14="http://schemas.microsoft.com/office/powerpoint/2010/main" val="145298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a:t>
            </a:fld>
            <a:endParaRPr lang="en-US" altLang="en-US" dirty="0"/>
          </a:p>
        </p:txBody>
      </p:sp>
    </p:spTree>
    <p:extLst>
      <p:ext uri="{BB962C8B-B14F-4D97-AF65-F5344CB8AC3E}">
        <p14:creationId xmlns:p14="http://schemas.microsoft.com/office/powerpoint/2010/main" val="10374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3</a:t>
            </a:fld>
            <a:endParaRPr lang="en-US" altLang="en-US" dirty="0"/>
          </a:p>
        </p:txBody>
      </p:sp>
    </p:spTree>
    <p:extLst>
      <p:ext uri="{BB962C8B-B14F-4D97-AF65-F5344CB8AC3E}">
        <p14:creationId xmlns:p14="http://schemas.microsoft.com/office/powerpoint/2010/main" val="3487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4</a:t>
            </a:fld>
            <a:endParaRPr lang="en-US" altLang="en-US" dirty="0"/>
          </a:p>
        </p:txBody>
      </p:sp>
    </p:spTree>
    <p:extLst>
      <p:ext uri="{BB962C8B-B14F-4D97-AF65-F5344CB8AC3E}">
        <p14:creationId xmlns:p14="http://schemas.microsoft.com/office/powerpoint/2010/main" val="123020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altLang="en-US" baseline="0" dirty="0">
                <a:latin typeface="Arial" panose="020B0604020202020204" pitchFamily="34" charset="0"/>
                <a:ea typeface="ＭＳ Ｐゴシック" panose="020B0600070205080204" pitchFamily="34" charset="-128"/>
              </a:rPr>
              <a:t>While it was initially feared that Africa could suffer the brunt of the immediate impact of COVID-19 because of factors such as weak health systems, high levels of poverty and crowding in urban areas, the region has so far had a relatively small proportion of the population affected, accounting for 2.7 percent of the more than 50 million confirmed cases to date and 2.4 percent of the more than 1.2 million confirmed deaths globally. However, we are not out of the woods yet and we are seeing some countries such as Kenya, Algeria and Uganda experiencing what could be a second wave of the pandemic in recent weeks.</a:t>
            </a: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5</a:t>
            </a:fld>
            <a:endParaRPr lang="en-US" altLang="en-US" dirty="0"/>
          </a:p>
        </p:txBody>
      </p:sp>
    </p:spTree>
    <p:extLst>
      <p:ext uri="{BB962C8B-B14F-4D97-AF65-F5344CB8AC3E}">
        <p14:creationId xmlns:p14="http://schemas.microsoft.com/office/powerpoint/2010/main" val="187253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6</a:t>
            </a:fld>
            <a:endParaRPr lang="en-US" altLang="en-US" dirty="0"/>
          </a:p>
        </p:txBody>
      </p:sp>
    </p:spTree>
    <p:extLst>
      <p:ext uri="{BB962C8B-B14F-4D97-AF65-F5344CB8AC3E}">
        <p14:creationId xmlns:p14="http://schemas.microsoft.com/office/powerpoint/2010/main" val="132527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7</a:t>
            </a:fld>
            <a:endParaRPr lang="en-US" altLang="en-US" dirty="0"/>
          </a:p>
        </p:txBody>
      </p:sp>
    </p:spTree>
    <p:extLst>
      <p:ext uri="{BB962C8B-B14F-4D97-AF65-F5344CB8AC3E}">
        <p14:creationId xmlns:p14="http://schemas.microsoft.com/office/powerpoint/2010/main" val="79702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8</a:t>
            </a:fld>
            <a:endParaRPr lang="en-US" altLang="en-US" dirty="0"/>
          </a:p>
        </p:txBody>
      </p:sp>
    </p:spTree>
    <p:extLst>
      <p:ext uri="{BB962C8B-B14F-4D97-AF65-F5344CB8AC3E}">
        <p14:creationId xmlns:p14="http://schemas.microsoft.com/office/powerpoint/2010/main" val="237570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9</a:t>
            </a:fld>
            <a:endParaRPr lang="en-US" altLang="en-US" dirty="0"/>
          </a:p>
        </p:txBody>
      </p:sp>
    </p:spTree>
    <p:extLst>
      <p:ext uri="{BB962C8B-B14F-4D97-AF65-F5344CB8AC3E}">
        <p14:creationId xmlns:p14="http://schemas.microsoft.com/office/powerpoint/2010/main" val="72658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4AC5-FF79-AD43-A684-F01E64124A97}"/>
              </a:ext>
            </a:extLst>
          </p:cNvPr>
          <p:cNvSpPr>
            <a:spLocks noGrp="1"/>
          </p:cNvSpPr>
          <p:nvPr>
            <p:ph type="ctrTitle"/>
          </p:nvPr>
        </p:nvSpPr>
        <p:spPr>
          <a:xfrm>
            <a:off x="1524000" y="190084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DEA0C5D-EF4F-EB47-8581-147D2A6173AE}"/>
              </a:ext>
            </a:extLst>
          </p:cNvPr>
          <p:cNvSpPr>
            <a:spLocks noGrp="1"/>
          </p:cNvSpPr>
          <p:nvPr>
            <p:ph type="subTitle" idx="1"/>
          </p:nvPr>
        </p:nvSpPr>
        <p:spPr>
          <a:xfrm>
            <a:off x="1524000" y="43805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4466AB0-9315-B045-9DDE-6630D653BDB3}"/>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A3EFD7F5-7D53-D34F-BC81-2216AC332F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226F74-7506-1440-9A8A-F579E70364EC}"/>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3C26C684-EFBD-B548-A5C7-EAECB70EC1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0787" y="29993"/>
            <a:ext cx="10990426" cy="1385960"/>
          </a:xfrm>
          <a:prstGeom prst="rect">
            <a:avLst/>
          </a:prstGeom>
        </p:spPr>
      </p:pic>
    </p:spTree>
    <p:extLst>
      <p:ext uri="{BB962C8B-B14F-4D97-AF65-F5344CB8AC3E}">
        <p14:creationId xmlns:p14="http://schemas.microsoft.com/office/powerpoint/2010/main" val="427890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089B-706E-8141-8F65-A6633DCAE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F91269-C8F1-3249-A66E-FB16EC6E02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AB28D-5114-D24C-95D9-888EC4E6237E}"/>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E6527916-B54A-E540-A7A4-27B98E1E6E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104474-A5F4-5C4B-9E81-8132968994A6}"/>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E626C271-525A-1F44-866E-B9BE52BC19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01141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F961E-2C15-554F-AC88-872767ACA2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724439-035E-1F40-8C54-EBDEBC09F7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3AA98-7657-9843-9C8A-AFA6A6D0A6DD}"/>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6485BDEB-607B-7545-A670-A77636659C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5B68CE-8678-2B44-B2E1-12AF5DD6BF21}"/>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AA821B43-E661-0B4A-A818-B081BE40CD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80098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5811-C30E-B34B-916D-41477E828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CD6AD-E96F-DB4C-9507-37975DDE17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31BC9-B789-3F49-A20C-25567E153FF3}"/>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AECE375A-5E03-2348-A389-5E24AF8CE8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0D510-545C-624E-89EC-249F7E47F1F1}"/>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2A45CE60-0B3E-BD47-B7AB-ADB7B68AF2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34464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23D7-8FC6-EC45-8BE1-D0628B3F8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0F883-E696-B84B-AA22-01EDE454D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A58F8-8231-384F-862F-FCB1826FBDBA}"/>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BAA629F7-B6FF-1141-96AC-C735713C7E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FA98DB-E413-1446-868C-1D16AAFD1C7E}"/>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182C28B3-4871-604C-9CF4-3E702DA54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15136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C238-0BD8-C54D-8639-861F41C98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DEDE7-3DA1-6B46-B797-82884881C5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E9103-14B9-8043-A818-5B765DE37E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C9902-CD5A-0646-961C-4D6680B2F318}"/>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6" name="Footer Placeholder 5">
            <a:extLst>
              <a:ext uri="{FF2B5EF4-FFF2-40B4-BE49-F238E27FC236}">
                <a16:creationId xmlns:a16="http://schemas.microsoft.com/office/drawing/2014/main" id="{9D895391-4B13-474B-8B69-D55B896279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B3AE0C-8D5F-CD44-8C61-C20CECEEAC52}"/>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DA8E83E0-A0F6-5A4A-8A80-ECE4DDDDAB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246873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3480-471F-A74D-A253-FFDBA30EF2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85A7E-8D39-2C4A-9061-6735DD493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AAD674-370E-CA4B-8918-DDC39EE463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B385B-6158-754E-91A7-1AA726E22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69CB2D-A252-6646-ACE8-0C61658E82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1A7A5-9378-4E4B-BC4F-6396FEBCA7BB}"/>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8" name="Footer Placeholder 7">
            <a:extLst>
              <a:ext uri="{FF2B5EF4-FFF2-40B4-BE49-F238E27FC236}">
                <a16:creationId xmlns:a16="http://schemas.microsoft.com/office/drawing/2014/main" id="{B1B6AD38-A2AF-B643-85FB-B823053CB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A91307-ACB0-D740-8709-DD320F389E7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10" name="Picture 9">
            <a:extLst>
              <a:ext uri="{FF2B5EF4-FFF2-40B4-BE49-F238E27FC236}">
                <a16:creationId xmlns:a16="http://schemas.microsoft.com/office/drawing/2014/main" id="{9F26D5FD-FC61-F148-88A0-646BAEFD86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39865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9B64-6B63-2147-9B07-4C06E920C6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AB6FA-EFE8-4845-B673-FA8A2B5F192B}"/>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4" name="Footer Placeholder 3">
            <a:extLst>
              <a:ext uri="{FF2B5EF4-FFF2-40B4-BE49-F238E27FC236}">
                <a16:creationId xmlns:a16="http://schemas.microsoft.com/office/drawing/2014/main" id="{A8DF8674-D996-484A-97C8-2F5C290CD3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289B7A-6D8A-CA4E-BBC9-38DE6E507266}"/>
              </a:ext>
            </a:extLst>
          </p:cNvPr>
          <p:cNvSpPr>
            <a:spLocks noGrp="1"/>
          </p:cNvSpPr>
          <p:nvPr>
            <p:ph type="sldNum" sz="quarter" idx="12"/>
          </p:nvPr>
        </p:nvSpPr>
        <p:spPr/>
        <p:txBody>
          <a:bodyPr/>
          <a:lstStyle/>
          <a:p>
            <a:fld id="{FC65DC72-7D68-EF4B-8012-83EB7A0FA30B}" type="slidenum">
              <a:rPr lang="en-US" smtClean="0"/>
              <a:t>‹#›</a:t>
            </a:fld>
            <a:endParaRPr lang="en-US" dirty="0"/>
          </a:p>
        </p:txBody>
      </p:sp>
    </p:spTree>
    <p:extLst>
      <p:ext uri="{BB962C8B-B14F-4D97-AF65-F5344CB8AC3E}">
        <p14:creationId xmlns:p14="http://schemas.microsoft.com/office/powerpoint/2010/main" val="293921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2384EB-3E2C-2C4D-9F47-96CDA3EDD2C9}"/>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3" name="Footer Placeholder 2">
            <a:extLst>
              <a:ext uri="{FF2B5EF4-FFF2-40B4-BE49-F238E27FC236}">
                <a16:creationId xmlns:a16="http://schemas.microsoft.com/office/drawing/2014/main" id="{ED33DAB8-5419-4542-9279-57E674C11A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392AFF-983E-8F47-B2A1-13CFE7A1E12E}"/>
              </a:ext>
            </a:extLst>
          </p:cNvPr>
          <p:cNvSpPr>
            <a:spLocks noGrp="1"/>
          </p:cNvSpPr>
          <p:nvPr>
            <p:ph type="sldNum" sz="quarter" idx="12"/>
          </p:nvPr>
        </p:nvSpPr>
        <p:spPr/>
        <p:txBody>
          <a:bodyPr/>
          <a:lstStyle/>
          <a:p>
            <a:fld id="{FC65DC72-7D68-EF4B-8012-83EB7A0FA30B}" type="slidenum">
              <a:rPr lang="en-US" smtClean="0"/>
              <a:t>‹#›</a:t>
            </a:fld>
            <a:endParaRPr lang="en-US" dirty="0"/>
          </a:p>
        </p:txBody>
      </p:sp>
    </p:spTree>
    <p:extLst>
      <p:ext uri="{BB962C8B-B14F-4D97-AF65-F5344CB8AC3E}">
        <p14:creationId xmlns:p14="http://schemas.microsoft.com/office/powerpoint/2010/main" val="302814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E33-9619-8746-B7E9-892C17051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7ED49-B577-E548-A96C-D1175F330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6FE862-ED4F-4449-9207-91220C7E4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E460CD-E863-A647-A42F-51D1A2D45DCF}"/>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6" name="Footer Placeholder 5">
            <a:extLst>
              <a:ext uri="{FF2B5EF4-FFF2-40B4-BE49-F238E27FC236}">
                <a16:creationId xmlns:a16="http://schemas.microsoft.com/office/drawing/2014/main" id="{018BB53A-A899-B741-80C1-4251B486FA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3BB88-AE0A-C94B-BF14-389EB1624E3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2A6DA2F5-6727-E34A-9216-8542DCF575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21181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C6B-AE75-9E41-A419-1CAB1CC04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6DBE0-EA62-6B4B-9A42-A9590C7F07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4D3C5A-DF17-0A45-801E-762EE0920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FE0EB3-32B5-514C-B77E-B8BA63B953EF}"/>
              </a:ext>
            </a:extLst>
          </p:cNvPr>
          <p:cNvSpPr>
            <a:spLocks noGrp="1"/>
          </p:cNvSpPr>
          <p:nvPr>
            <p:ph type="dt" sz="half" idx="10"/>
          </p:nvPr>
        </p:nvSpPr>
        <p:spPr/>
        <p:txBody>
          <a:bodyPr/>
          <a:lstStyle/>
          <a:p>
            <a:fld id="{4BC3B1C5-6AF7-374E-B28A-85043AA1C7B0}" type="datetimeFigureOut">
              <a:rPr lang="en-US" smtClean="0"/>
              <a:t>11/11/20</a:t>
            </a:fld>
            <a:endParaRPr lang="en-US" dirty="0"/>
          </a:p>
        </p:txBody>
      </p:sp>
      <p:sp>
        <p:nvSpPr>
          <p:cNvPr id="6" name="Footer Placeholder 5">
            <a:extLst>
              <a:ext uri="{FF2B5EF4-FFF2-40B4-BE49-F238E27FC236}">
                <a16:creationId xmlns:a16="http://schemas.microsoft.com/office/drawing/2014/main" id="{9C2F3585-05DE-3A4C-9539-8F757F4B4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8AF5C7-C68B-6247-A5B3-F6A4F14DB1C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2573C866-D6F7-A24F-9ED5-5C62D4503D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2033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5A452-7C7A-8846-9E5B-F7F169845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2016E-5550-0F4A-B0C1-43C1716C9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6256-DF73-C04E-B3A1-FA0982BF3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3B1C5-6AF7-374E-B28A-85043AA1C7B0}" type="datetimeFigureOut">
              <a:rPr lang="en-US" smtClean="0"/>
              <a:t>11/11/20</a:t>
            </a:fld>
            <a:endParaRPr lang="en-US" dirty="0"/>
          </a:p>
        </p:txBody>
      </p:sp>
      <p:sp>
        <p:nvSpPr>
          <p:cNvPr id="5" name="Footer Placeholder 4">
            <a:extLst>
              <a:ext uri="{FF2B5EF4-FFF2-40B4-BE49-F238E27FC236}">
                <a16:creationId xmlns:a16="http://schemas.microsoft.com/office/drawing/2014/main" id="{92CDF3F7-89DD-E04B-9B44-D59DA96F6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58E281-A947-B648-AFAD-783751A47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5DC72-7D68-EF4B-8012-83EB7A0FA30B}" type="slidenum">
              <a:rPr lang="en-US" smtClean="0"/>
              <a:t>‹#›</a:t>
            </a:fld>
            <a:endParaRPr lang="en-US" dirty="0"/>
          </a:p>
        </p:txBody>
      </p:sp>
    </p:spTree>
    <p:extLst>
      <p:ext uri="{BB962C8B-B14F-4D97-AF65-F5344CB8AC3E}">
        <p14:creationId xmlns:p14="http://schemas.microsoft.com/office/powerpoint/2010/main" val="1893617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B12F-DEF6-7246-B5FF-417862F01EE7}"/>
              </a:ext>
            </a:extLst>
          </p:cNvPr>
          <p:cNvSpPr>
            <a:spLocks noGrp="1"/>
          </p:cNvSpPr>
          <p:nvPr>
            <p:ph type="ctrTitle"/>
          </p:nvPr>
        </p:nvSpPr>
        <p:spPr>
          <a:xfrm>
            <a:off x="611428" y="1807321"/>
            <a:ext cx="10853531" cy="2617533"/>
          </a:xfrm>
        </p:spPr>
        <p:txBody>
          <a:bodyPr anchor="ctr">
            <a:noAutofit/>
          </a:bodyPr>
          <a:lstStyle/>
          <a:p>
            <a:r>
              <a:rPr lang="en-US" sz="4400" dirty="0">
                <a:latin typeface="Arial" panose="020B0604020202020204" pitchFamily="34" charset="0"/>
                <a:cs typeface="Arial" panose="020B0604020202020204" pitchFamily="34" charset="0"/>
              </a:rPr>
              <a:t>The Impact of COVID-19 on the Demographic Dividend Pillars in Africa</a:t>
            </a:r>
          </a:p>
        </p:txBody>
      </p:sp>
      <p:sp>
        <p:nvSpPr>
          <p:cNvPr id="4" name="TextBox 3">
            <a:extLst>
              <a:ext uri="{FF2B5EF4-FFF2-40B4-BE49-F238E27FC236}">
                <a16:creationId xmlns:a16="http://schemas.microsoft.com/office/drawing/2014/main" id="{9D79FFB9-F48C-1B4A-962A-DF53CDA90C51}"/>
              </a:ext>
            </a:extLst>
          </p:cNvPr>
          <p:cNvSpPr txBox="1"/>
          <p:nvPr/>
        </p:nvSpPr>
        <p:spPr>
          <a:xfrm>
            <a:off x="1208691" y="4800025"/>
            <a:ext cx="9659006"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Bernard Onyango, PhD.</a:t>
            </a:r>
          </a:p>
          <a:p>
            <a:pPr algn="ctr"/>
            <a:r>
              <a:rPr lang="en-US" sz="2400" dirty="0">
                <a:latin typeface="Arial" panose="020B0604020202020204" pitchFamily="34" charset="0"/>
                <a:cs typeface="Arial" panose="020B0604020202020204" pitchFamily="34" charset="0"/>
              </a:rPr>
              <a:t>Senior Research and Policy Analyst, AFIDEP</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November 11, 2020</a:t>
            </a:r>
          </a:p>
        </p:txBody>
      </p:sp>
    </p:spTree>
    <p:extLst>
      <p:ext uri="{BB962C8B-B14F-4D97-AF65-F5344CB8AC3E}">
        <p14:creationId xmlns:p14="http://schemas.microsoft.com/office/powerpoint/2010/main" val="53412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B05451-E4AA-E246-91DE-F558CCBC50B1}"/>
              </a:ext>
            </a:extLst>
          </p:cNvPr>
          <p:cNvSpPr>
            <a:spLocks noGrp="1"/>
          </p:cNvSpPr>
          <p:nvPr>
            <p:ph sz="half" idx="2"/>
          </p:nvPr>
        </p:nvSpPr>
        <p:spPr>
          <a:xfrm>
            <a:off x="419659" y="1585429"/>
            <a:ext cx="5157787" cy="3684588"/>
          </a:xfrm>
        </p:spPr>
        <p:txBody>
          <a:bodyPr anchor="ctr">
            <a:normAutofit/>
          </a:bodyPr>
          <a:lstStyle/>
          <a:p>
            <a:pPr marL="0" indent="0" algn="ctr">
              <a:buNone/>
            </a:pPr>
            <a:r>
              <a:rPr lang="en-GB" sz="4000" b="1" dirty="0"/>
              <a:t>Eat or Heal</a:t>
            </a:r>
          </a:p>
          <a:p>
            <a:pPr marL="0" indent="0" algn="ctr">
              <a:buNone/>
            </a:pPr>
            <a:endParaRPr lang="en-GB" sz="4000" b="1" dirty="0"/>
          </a:p>
          <a:p>
            <a:pPr marL="0" indent="0" algn="ctr">
              <a:buNone/>
            </a:pPr>
            <a:r>
              <a:rPr lang="en-GB" sz="4000" b="1" dirty="0"/>
              <a:t>Economy or Health</a:t>
            </a:r>
          </a:p>
        </p:txBody>
      </p:sp>
      <p:pic>
        <p:nvPicPr>
          <p:cNvPr id="8" name="Content Placeholder 7">
            <a:extLst>
              <a:ext uri="{FF2B5EF4-FFF2-40B4-BE49-F238E27FC236}">
                <a16:creationId xmlns:a16="http://schemas.microsoft.com/office/drawing/2014/main" id="{6AA2224D-031D-7144-8A26-AF33957B7E26}"/>
              </a:ext>
            </a:extLst>
          </p:cNvPr>
          <p:cNvPicPr>
            <a:picLocks noGrp="1" noChangeAspect="1"/>
          </p:cNvPicPr>
          <p:nvPr>
            <p:ph sz="quarter" idx="4"/>
          </p:nvPr>
        </p:nvPicPr>
        <p:blipFill>
          <a:blip r:embed="rId2"/>
          <a:stretch>
            <a:fillRect/>
          </a:stretch>
        </p:blipFill>
        <p:spPr>
          <a:xfrm>
            <a:off x="5626723" y="840260"/>
            <a:ext cx="6565277" cy="4878366"/>
          </a:xfrm>
        </p:spPr>
      </p:pic>
    </p:spTree>
    <p:extLst>
      <p:ext uri="{BB962C8B-B14F-4D97-AF65-F5344CB8AC3E}">
        <p14:creationId xmlns:p14="http://schemas.microsoft.com/office/powerpoint/2010/main" val="82960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6878" y="1268428"/>
            <a:ext cx="11809176" cy="5255940"/>
          </a:xfrm>
        </p:spPr>
        <p:txBody>
          <a:bodyPr anchor="t">
            <a:normAutofit fontScale="77500" lnSpcReduction="20000"/>
          </a:bodyPr>
          <a:lstStyle/>
          <a:p>
            <a:pPr>
              <a:lnSpc>
                <a:spcPct val="150000"/>
              </a:lnSpc>
            </a:pPr>
            <a:r>
              <a:rPr lang="en-US" altLang="en-US" sz="3200" dirty="0">
                <a:latin typeface="Arial" panose="020B0604020202020204" pitchFamily="34" charset="0"/>
                <a:cs typeface="Arial" panose="020B0604020202020204" pitchFamily="34" charset="0"/>
              </a:rPr>
              <a:t>Massive job losses and reduced income especially in the informal sectors and urban areas</a:t>
            </a:r>
          </a:p>
          <a:p>
            <a:pPr>
              <a:lnSpc>
                <a:spcPct val="150000"/>
              </a:lnSpc>
            </a:pPr>
            <a:r>
              <a:rPr lang="en-US" altLang="en-US" sz="3200" dirty="0">
                <a:latin typeface="Arial" panose="020B0604020202020204" pitchFamily="34" charset="0"/>
                <a:cs typeface="Arial" panose="020B0604020202020204" pitchFamily="34" charset="0"/>
              </a:rPr>
              <a:t>For most countries, exposed a lack of formal social safety nets to support families </a:t>
            </a:r>
          </a:p>
          <a:p>
            <a:pPr>
              <a:lnSpc>
                <a:spcPct val="150000"/>
              </a:lnSpc>
            </a:pPr>
            <a:r>
              <a:rPr lang="en-US" altLang="en-US" sz="3200" dirty="0">
                <a:latin typeface="Arial" panose="020B0604020202020204" pitchFamily="34" charset="0"/>
                <a:cs typeface="Arial" panose="020B0604020202020204" pitchFamily="34" charset="0"/>
              </a:rPr>
              <a:t>Urban to rural migration as a coping strategy </a:t>
            </a:r>
          </a:p>
          <a:p>
            <a:pPr>
              <a:lnSpc>
                <a:spcPct val="150000"/>
              </a:lnSpc>
            </a:pPr>
            <a:r>
              <a:rPr lang="en-US" altLang="en-US" sz="3200" dirty="0">
                <a:latin typeface="Arial" panose="020B0604020202020204" pitchFamily="34" charset="0"/>
                <a:cs typeface="Arial" panose="020B0604020202020204" pitchFamily="34" charset="0"/>
              </a:rPr>
              <a:t>Recovery will take long and the World Bank is projecting a recession for the region</a:t>
            </a:r>
          </a:p>
          <a:p>
            <a:pPr>
              <a:lnSpc>
                <a:spcPct val="150000"/>
              </a:lnSpc>
            </a:pPr>
            <a:r>
              <a:rPr lang="en-US" altLang="en-US" sz="3200" dirty="0">
                <a:latin typeface="Arial" panose="020B0604020202020204" pitchFamily="34" charset="0"/>
                <a:cs typeface="Arial" panose="020B0604020202020204" pitchFamily="34" charset="0"/>
              </a:rPr>
              <a:t>Re-allocation of resources for emergency needs and borrowing will limit fiscal space for investments in critical social sectors</a:t>
            </a:r>
            <a:endParaRPr lang="en-US" altLang="en-US" sz="2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Strict lockdown and other restrictions severely affect livelihoods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9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FA393-0FF7-2D44-B9FF-8EEF4C569B9A}"/>
              </a:ext>
            </a:extLst>
          </p:cNvPr>
          <p:cNvSpPr>
            <a:spLocks noGrp="1"/>
          </p:cNvSpPr>
          <p:nvPr>
            <p:ph idx="1"/>
          </p:nvPr>
        </p:nvSpPr>
        <p:spPr>
          <a:xfrm>
            <a:off x="838200" y="963827"/>
            <a:ext cx="10515600" cy="5213136"/>
          </a:xfrm>
        </p:spPr>
        <p:txBody>
          <a:bodyPr/>
          <a:lstStyle/>
          <a:p>
            <a:pPr>
              <a:lnSpc>
                <a:spcPct val="150000"/>
              </a:lnSpc>
            </a:pPr>
            <a:r>
              <a:rPr lang="en-GB" dirty="0"/>
              <a:t>1.1% growth rate in 2020 in the best case scenario and a contraction of -2.6 percent in the worst case scenario.</a:t>
            </a:r>
          </a:p>
          <a:p>
            <a:pPr>
              <a:lnSpc>
                <a:spcPct val="150000"/>
              </a:lnSpc>
            </a:pPr>
            <a:r>
              <a:rPr lang="en-GB" dirty="0"/>
              <a:t>19 million people deprived of their livelihoods</a:t>
            </a:r>
          </a:p>
          <a:p>
            <a:pPr>
              <a:lnSpc>
                <a:spcPct val="150000"/>
              </a:lnSpc>
            </a:pPr>
            <a:r>
              <a:rPr lang="en-GB" dirty="0"/>
              <a:t>29 million people pushed into poverty in the context of weak social protection programmes</a:t>
            </a:r>
          </a:p>
          <a:p>
            <a:pPr marL="0" indent="0">
              <a:lnSpc>
                <a:spcPct val="150000"/>
              </a:lnSpc>
              <a:buNone/>
            </a:pPr>
            <a:r>
              <a:rPr lang="en-GB" dirty="0"/>
              <a:t>                                                 </a:t>
            </a:r>
            <a:r>
              <a:rPr lang="en-GB" sz="2400" i="1" dirty="0"/>
              <a:t>UN Economic Commission of Africa, May 2020</a:t>
            </a:r>
            <a:endParaRPr lang="en-GB" i="1" dirty="0"/>
          </a:p>
        </p:txBody>
      </p:sp>
    </p:spTree>
    <p:extLst>
      <p:ext uri="{BB962C8B-B14F-4D97-AF65-F5344CB8AC3E}">
        <p14:creationId xmlns:p14="http://schemas.microsoft.com/office/powerpoint/2010/main" val="280471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GeoPoll Study: Has the current COVID-19 impact stopped you from being able to work?</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AF0772-F516-6248-8724-F3F7CA6CE9C9}"/>
              </a:ext>
            </a:extLst>
          </p:cNvPr>
          <p:cNvPicPr>
            <a:picLocks noChangeAspect="1"/>
          </p:cNvPicPr>
          <p:nvPr/>
        </p:nvPicPr>
        <p:blipFill>
          <a:blip r:embed="rId3"/>
          <a:stretch>
            <a:fillRect/>
          </a:stretch>
        </p:blipFill>
        <p:spPr>
          <a:xfrm>
            <a:off x="571500" y="1355641"/>
            <a:ext cx="11049000" cy="4838700"/>
          </a:xfrm>
          <a:prstGeom prst="rect">
            <a:avLst/>
          </a:prstGeom>
        </p:spPr>
      </p:pic>
      <p:sp>
        <p:nvSpPr>
          <p:cNvPr id="7" name="TextBox 6">
            <a:extLst>
              <a:ext uri="{FF2B5EF4-FFF2-40B4-BE49-F238E27FC236}">
                <a16:creationId xmlns:a16="http://schemas.microsoft.com/office/drawing/2014/main" id="{790E5755-91BF-744F-8629-6CA16F7F4FD3}"/>
              </a:ext>
            </a:extLst>
          </p:cNvPr>
          <p:cNvSpPr txBox="1"/>
          <p:nvPr/>
        </p:nvSpPr>
        <p:spPr>
          <a:xfrm>
            <a:off x="3039762" y="6488668"/>
            <a:ext cx="8116068" cy="369332"/>
          </a:xfrm>
          <a:prstGeom prst="rect">
            <a:avLst/>
          </a:prstGeom>
          <a:noFill/>
        </p:spPr>
        <p:txBody>
          <a:bodyPr wrap="none" rtlCol="0">
            <a:spAutoFit/>
          </a:bodyPr>
          <a:lstStyle/>
          <a:p>
            <a:r>
              <a:rPr lang="en-GB" i="1" dirty="0"/>
              <a:t>Source: GeoPoll Study on the Financial Impact of Coronavirus in Sub-Saharan Africa</a:t>
            </a:r>
          </a:p>
        </p:txBody>
      </p:sp>
    </p:spTree>
    <p:extLst>
      <p:ext uri="{BB962C8B-B14F-4D97-AF65-F5344CB8AC3E}">
        <p14:creationId xmlns:p14="http://schemas.microsoft.com/office/powerpoint/2010/main" val="104208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GeoPoll Study: Have you received any form of aid since the COVID-19 crisis started?</a:t>
            </a:r>
            <a:endParaRPr lang="en-GB"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F536FE2A-E4D1-DA44-9065-BBA251449628}"/>
              </a:ext>
            </a:extLst>
          </p:cNvPr>
          <p:cNvGraphicFramePr/>
          <p:nvPr/>
        </p:nvGraphicFramePr>
        <p:xfrm>
          <a:off x="2723978" y="117437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D315055-FFA1-644E-AE89-AA7F7F833B1D}"/>
              </a:ext>
            </a:extLst>
          </p:cNvPr>
          <p:cNvSpPr txBox="1"/>
          <p:nvPr/>
        </p:nvSpPr>
        <p:spPr>
          <a:xfrm>
            <a:off x="3039762" y="6488668"/>
            <a:ext cx="8116068" cy="369332"/>
          </a:xfrm>
          <a:prstGeom prst="rect">
            <a:avLst/>
          </a:prstGeom>
          <a:noFill/>
        </p:spPr>
        <p:txBody>
          <a:bodyPr wrap="none" rtlCol="0">
            <a:spAutoFit/>
          </a:bodyPr>
          <a:lstStyle/>
          <a:p>
            <a:r>
              <a:rPr lang="en-GB" i="1" dirty="0"/>
              <a:t>Source: GeoPoll Study on the Financial Impact of Coronavirus in Sub-Saharan Africa</a:t>
            </a:r>
          </a:p>
        </p:txBody>
      </p:sp>
    </p:spTree>
    <p:extLst>
      <p:ext uri="{BB962C8B-B14F-4D97-AF65-F5344CB8AC3E}">
        <p14:creationId xmlns:p14="http://schemas.microsoft.com/office/powerpoint/2010/main" val="107113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GeoPoll Study: Received aid from government</a:t>
            </a:r>
            <a:endParaRPr lang="en-GB"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924BB441-20A3-A740-A532-72157E7A9C85}"/>
              </a:ext>
            </a:extLst>
          </p:cNvPr>
          <p:cNvGraphicFramePr/>
          <p:nvPr>
            <p:extLst>
              <p:ext uri="{D42A27DB-BD31-4B8C-83A1-F6EECF244321}">
                <p14:modId xmlns:p14="http://schemas.microsoft.com/office/powerpoint/2010/main" val="2105877088"/>
              </p:ext>
            </p:extLst>
          </p:nvPr>
        </p:nvGraphicFramePr>
        <p:xfrm>
          <a:off x="1136822" y="1334530"/>
          <a:ext cx="10169610" cy="480380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578E41A-E7EB-6646-994E-7DB7E1382A5F}"/>
              </a:ext>
            </a:extLst>
          </p:cNvPr>
          <p:cNvSpPr txBox="1"/>
          <p:nvPr/>
        </p:nvSpPr>
        <p:spPr>
          <a:xfrm>
            <a:off x="3039762" y="6488668"/>
            <a:ext cx="8116068" cy="369332"/>
          </a:xfrm>
          <a:prstGeom prst="rect">
            <a:avLst/>
          </a:prstGeom>
          <a:noFill/>
        </p:spPr>
        <p:txBody>
          <a:bodyPr wrap="none" rtlCol="0">
            <a:spAutoFit/>
          </a:bodyPr>
          <a:lstStyle/>
          <a:p>
            <a:r>
              <a:rPr lang="en-GB" i="1" dirty="0"/>
              <a:t>Source: GeoPoll Study on the Financial Impact of Coronavirus in Sub-Saharan Africa</a:t>
            </a:r>
          </a:p>
        </p:txBody>
      </p:sp>
    </p:spTree>
    <p:extLst>
      <p:ext uri="{BB962C8B-B14F-4D97-AF65-F5344CB8AC3E}">
        <p14:creationId xmlns:p14="http://schemas.microsoft.com/office/powerpoint/2010/main" val="253335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4826" y="1482246"/>
            <a:ext cx="11822348" cy="4536732"/>
          </a:xfrm>
        </p:spPr>
        <p:txBody>
          <a:bodyPr>
            <a:normAutofit fontScale="92500" lnSpcReduction="20000"/>
          </a:bodyPr>
          <a:lstStyle/>
          <a:p>
            <a:pPr>
              <a:lnSpc>
                <a:spcPct val="150000"/>
              </a:lnSpc>
            </a:pPr>
            <a:r>
              <a:rPr lang="en-US" altLang="en-US" sz="2800" dirty="0">
                <a:latin typeface="Arial" panose="020B0604020202020204" pitchFamily="34" charset="0"/>
                <a:cs typeface="Arial" panose="020B0604020202020204" pitchFamily="34" charset="0"/>
              </a:rPr>
              <a:t>Lack of data </a:t>
            </a:r>
          </a:p>
          <a:p>
            <a:pPr lvl="1">
              <a:lnSpc>
                <a:spcPct val="150000"/>
              </a:lnSpc>
              <a:buFont typeface="Wingdings" pitchFamily="2" charset="2"/>
              <a:buChar char="Ø"/>
            </a:pPr>
            <a:r>
              <a:rPr lang="en-US" altLang="en-US" dirty="0">
                <a:latin typeface="Arial" panose="020B0604020202020204" pitchFamily="34" charset="0"/>
                <a:cs typeface="Arial" panose="020B0604020202020204" pitchFamily="34" charset="0"/>
              </a:rPr>
              <a:t> Has undermined response e.g. targeting of emergency support and cash transfers to the vulnerable</a:t>
            </a:r>
          </a:p>
          <a:p>
            <a:pPr lvl="1">
              <a:lnSpc>
                <a:spcPct val="150000"/>
              </a:lnSpc>
              <a:buFont typeface="Wingdings" pitchFamily="2" charset="2"/>
              <a:buChar char="Ø"/>
            </a:pPr>
            <a:r>
              <a:rPr lang="en-US" altLang="en-US" dirty="0">
                <a:latin typeface="Arial" panose="020B0604020202020204" pitchFamily="34" charset="0"/>
                <a:cs typeface="Arial" panose="020B0604020202020204" pitchFamily="34" charset="0"/>
              </a:rPr>
              <a:t>Implications for measuring long term impact</a:t>
            </a:r>
          </a:p>
          <a:p>
            <a:pPr>
              <a:lnSpc>
                <a:spcPct val="150000"/>
              </a:lnSpc>
            </a:pPr>
            <a:r>
              <a:rPr lang="en-US" altLang="en-US" dirty="0">
                <a:latin typeface="Arial" panose="020B0604020202020204" pitchFamily="34" charset="0"/>
                <a:cs typeface="Arial" panose="020B0604020202020204" pitchFamily="34" charset="0"/>
              </a:rPr>
              <a:t>Disruption of routine and periodic data to inform health and socio-economic sectors (e.g. DHS, Census)</a:t>
            </a:r>
          </a:p>
          <a:p>
            <a:pPr>
              <a:lnSpc>
                <a:spcPct val="150000"/>
              </a:lnSpc>
            </a:pPr>
            <a:r>
              <a:rPr lang="en-US" altLang="en-US" dirty="0">
                <a:latin typeface="Arial" panose="020B0604020202020204" pitchFamily="34" charset="0"/>
                <a:cs typeface="Arial" panose="020B0604020202020204" pitchFamily="34" charset="0"/>
              </a:rPr>
              <a:t>Innovations and adopting new approaches (e.g. SMS surveys, telephone interviews and other forms of digital surveys)</a:t>
            </a:r>
          </a:p>
          <a:p>
            <a:pPr>
              <a:lnSpc>
                <a:spcPct val="150000"/>
              </a:lnSpc>
            </a:pPr>
            <a:endParaRPr lang="en-US" altLang="en-US"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Data and measurement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5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843" y="1268428"/>
            <a:ext cx="11170507" cy="4878371"/>
          </a:xfrm>
        </p:spPr>
        <p:txBody>
          <a:bodyPr anchor="t">
            <a:normAutofit/>
          </a:bodyPr>
          <a:lstStyle/>
          <a:p>
            <a:pPr>
              <a:lnSpc>
                <a:spcPct val="150000"/>
              </a:lnSpc>
            </a:pPr>
            <a:r>
              <a:rPr lang="en-US" altLang="en-US" sz="3200" dirty="0">
                <a:latin typeface="Arial" panose="020B0604020202020204" pitchFamily="34" charset="0"/>
                <a:cs typeface="Arial" panose="020B0604020202020204" pitchFamily="34" charset="0"/>
              </a:rPr>
              <a:t>The pandemic is still evolving in Africa.</a:t>
            </a:r>
          </a:p>
          <a:p>
            <a:pPr>
              <a:lnSpc>
                <a:spcPct val="150000"/>
              </a:lnSpc>
            </a:pPr>
            <a:r>
              <a:rPr lang="en-US" altLang="en-US" sz="3200" dirty="0">
                <a:latin typeface="Arial" panose="020B0604020202020204" pitchFamily="34" charset="0"/>
                <a:cs typeface="Arial" panose="020B0604020202020204" pitchFamily="34" charset="0"/>
              </a:rPr>
              <a:t>Already, evidence of the negative impact on the potential to harness the demographic dividend in Africa has emerged.</a:t>
            </a:r>
          </a:p>
          <a:p>
            <a:pPr>
              <a:lnSpc>
                <a:spcPct val="150000"/>
              </a:lnSpc>
            </a:pPr>
            <a:r>
              <a:rPr lang="en-US" altLang="en-US" sz="3200" dirty="0">
                <a:latin typeface="Arial" panose="020B0604020202020204" pitchFamily="34" charset="0"/>
                <a:cs typeface="Arial" panose="020B0604020202020204" pitchFamily="34" charset="0"/>
              </a:rPr>
              <a:t>Quantifying this impact will be an ongoing process.</a:t>
            </a:r>
          </a:p>
          <a:p>
            <a:pPr>
              <a:lnSpc>
                <a:spcPct val="150000"/>
              </a:lnSpc>
            </a:pPr>
            <a:r>
              <a:rPr lang="en-US" altLang="en-US" sz="3200" dirty="0">
                <a:latin typeface="Arial" panose="020B0604020202020204" pitchFamily="34" charset="0"/>
                <a:cs typeface="Arial" panose="020B0604020202020204" pitchFamily="34" charset="0"/>
              </a:rPr>
              <a:t>Critically important to put in mitigation measures now.</a:t>
            </a: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Conclusion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00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6279" y="1158240"/>
            <a:ext cx="11225641" cy="3230880"/>
          </a:xfrm>
        </p:spPr>
        <p:txBody>
          <a:bodyPr anchor="ctr">
            <a:normAutofit fontScale="77500" lnSpcReduction="20000"/>
          </a:bodyPr>
          <a:lstStyle/>
          <a:p>
            <a:pPr marL="0" lvl="0" indent="0" algn="ctr">
              <a:lnSpc>
                <a:spcPct val="150000"/>
              </a:lnSpc>
              <a:buNone/>
            </a:pPr>
            <a:endParaRPr lang="en-US" sz="6000" dirty="0">
              <a:latin typeface="Helvetica" panose="020B0604020202020204" pitchFamily="34" charset="0"/>
              <a:cs typeface="Helvetica" panose="020B0604020202020204" pitchFamily="34" charset="0"/>
            </a:endParaRPr>
          </a:p>
          <a:p>
            <a:pPr marL="0" lvl="0" indent="0" algn="ctr">
              <a:lnSpc>
                <a:spcPct val="150000"/>
              </a:lnSpc>
              <a:buNone/>
            </a:pPr>
            <a:endParaRPr lang="en-US" sz="6000" dirty="0">
              <a:latin typeface="Helvetica" panose="020B0604020202020204" pitchFamily="34" charset="0"/>
              <a:cs typeface="Helvetica" panose="020B0604020202020204" pitchFamily="34" charset="0"/>
            </a:endParaRPr>
          </a:p>
          <a:p>
            <a:pPr marL="0" lvl="0" indent="0" algn="ctr">
              <a:lnSpc>
                <a:spcPct val="150000"/>
              </a:lnSpc>
              <a:buNone/>
            </a:pPr>
            <a:r>
              <a:rPr lang="en-US" sz="6200" dirty="0">
                <a:latin typeface="Helvetica" panose="020B0604020202020204" pitchFamily="34" charset="0"/>
                <a:cs typeface="Helvetica" panose="020B0604020202020204" pitchFamily="34" charset="0"/>
              </a:rPr>
              <a:t>Thank You!</a:t>
            </a:r>
            <a:endParaRPr lang="en-US" sz="6200" dirty="0">
              <a:latin typeface="Arial" panose="020B0604020202020204" pitchFamily="34" charset="0"/>
              <a:cs typeface="Arial" panose="020B0604020202020204" pitchFamily="34" charset="0"/>
            </a:endParaRPr>
          </a:p>
          <a:p>
            <a:pPr marL="400050" lvl="0" indent="-400050">
              <a:lnSpc>
                <a:spcPct val="150000"/>
              </a:lnSpc>
              <a:buFont typeface="+mj-lt"/>
              <a:buAutoNum type="romanUcPeriod"/>
            </a:pPr>
            <a:endParaRPr lang="en-GB" sz="6000" dirty="0">
              <a:latin typeface="Helvetica" panose="020B0604020202020204" pitchFamily="34" charset="0"/>
              <a:cs typeface="Helvetica" panose="020B0604020202020204" pitchFamily="34" charset="0"/>
            </a:endParaRPr>
          </a:p>
          <a:p>
            <a:pPr marL="0" indent="0">
              <a:lnSpc>
                <a:spcPct val="150000"/>
              </a:lnSpc>
              <a:buNone/>
            </a:pPr>
            <a:endParaRPr lang="en-GB" sz="6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515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What is the Demographic Dividend (DD)?</a:t>
            </a:r>
            <a:endParaRPr lang="en-GB"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495300" y="1323360"/>
            <a:ext cx="11201400" cy="5219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It is the </a:t>
            </a:r>
            <a:r>
              <a:rPr lang="en-US" sz="3100" dirty="0">
                <a:solidFill>
                  <a:srgbClr val="000090"/>
                </a:solidFill>
                <a:latin typeface="Helvetica" pitchFamily="2" charset="0"/>
                <a:ea typeface="Verdana" pitchFamily="-109" charset="0"/>
                <a:cs typeface="Verdana" pitchFamily="-109" charset="0"/>
              </a:rPr>
              <a:t>economic benefit </a:t>
            </a:r>
            <a:r>
              <a:rPr lang="en-US" sz="3100" dirty="0">
                <a:latin typeface="Helvetica" pitchFamily="2" charset="0"/>
                <a:ea typeface="Verdana" pitchFamily="-109" charset="0"/>
                <a:cs typeface="Verdana" pitchFamily="-109" charset="0"/>
              </a:rPr>
              <a:t>arising from a </a:t>
            </a:r>
            <a:r>
              <a:rPr lang="en-US" sz="3100" dirty="0">
                <a:solidFill>
                  <a:srgbClr val="000090"/>
                </a:solidFill>
                <a:latin typeface="Helvetica" pitchFamily="2" charset="0"/>
                <a:ea typeface="Verdana" pitchFamily="-109" charset="0"/>
                <a:cs typeface="Verdana" pitchFamily="-109" charset="0"/>
              </a:rPr>
              <a:t>significant increase </a:t>
            </a:r>
            <a:r>
              <a:rPr lang="en-US" sz="3100" dirty="0">
                <a:latin typeface="Helvetica" pitchFamily="2" charset="0"/>
                <a:ea typeface="Verdana" pitchFamily="-109" charset="0"/>
                <a:cs typeface="Verdana" pitchFamily="-109" charset="0"/>
              </a:rPr>
              <a:t>in the ratio of </a:t>
            </a:r>
            <a:r>
              <a:rPr lang="en-US" sz="3100" dirty="0">
                <a:solidFill>
                  <a:srgbClr val="000090"/>
                </a:solidFill>
                <a:latin typeface="Helvetica" pitchFamily="2" charset="0"/>
                <a:ea typeface="Verdana" pitchFamily="-109" charset="0"/>
                <a:cs typeface="Verdana" pitchFamily="-109" charset="0"/>
              </a:rPr>
              <a:t>working-age adults </a:t>
            </a:r>
            <a:r>
              <a:rPr lang="en-US" sz="3100" dirty="0">
                <a:latin typeface="Helvetica" pitchFamily="2" charset="0"/>
                <a:ea typeface="Verdana" pitchFamily="-109" charset="0"/>
                <a:cs typeface="Verdana" pitchFamily="-109" charset="0"/>
              </a:rPr>
              <a:t>relative to young dependents.</a:t>
            </a:r>
          </a:p>
          <a:p>
            <a:pPr marL="741375" lvl="1" indent="-266700" algn="l">
              <a:spcBef>
                <a:spcPct val="0"/>
              </a:spcBef>
              <a:buFont typeface="Arial" pitchFamily="-109" charset="0"/>
              <a:buChar char="•"/>
            </a:pPr>
            <a:endParaRPr lang="en-US" sz="2600" dirty="0">
              <a:latin typeface="Helvetica" pitchFamily="2" charset="0"/>
              <a:ea typeface="Verdana" pitchFamily="-109" charset="0"/>
              <a:cs typeface="Verdana" pitchFamily="-109" charset="0"/>
            </a:endParaRPr>
          </a:p>
          <a:p>
            <a:pPr marL="931875" lvl="1" indent="-457200" algn="l">
              <a:spcBef>
                <a:spcPct val="0"/>
              </a:spcBef>
              <a:buFont typeface="Wingdings" pitchFamily="2" charset="2"/>
              <a:buChar char="ü"/>
            </a:pPr>
            <a:r>
              <a:rPr lang="en-US" sz="2600" dirty="0">
                <a:latin typeface="Helvetica" pitchFamily="2" charset="0"/>
                <a:ea typeface="Verdana" pitchFamily="-109" charset="0"/>
                <a:cs typeface="Verdana" pitchFamily="-109" charset="0"/>
              </a:rPr>
              <a:t>When </a:t>
            </a:r>
            <a:r>
              <a:rPr lang="en-US" sz="2600" dirty="0">
                <a:solidFill>
                  <a:srgbClr val="000090"/>
                </a:solidFill>
                <a:latin typeface="Helvetica" pitchFamily="2" charset="0"/>
                <a:ea typeface="Verdana" pitchFamily="-109" charset="0"/>
                <a:cs typeface="Verdana" pitchFamily="-109" charset="0"/>
              </a:rPr>
              <a:t>birth rates decline significantly</a:t>
            </a:r>
            <a:r>
              <a:rPr lang="en-US" sz="2600" dirty="0">
                <a:latin typeface="Helvetica" pitchFamily="2" charset="0"/>
                <a:ea typeface="Verdana" pitchFamily="-109" charset="0"/>
                <a:cs typeface="Verdana" pitchFamily="-109" charset="0"/>
              </a:rPr>
              <a:t>, the age structure shifts in favor of </a:t>
            </a:r>
            <a:r>
              <a:rPr lang="en-US" sz="2600" dirty="0">
                <a:solidFill>
                  <a:srgbClr val="000090"/>
                </a:solidFill>
                <a:latin typeface="Helvetica" pitchFamily="2" charset="0"/>
                <a:ea typeface="Verdana" pitchFamily="-109" charset="0"/>
                <a:cs typeface="Verdana" pitchFamily="-109" charset="0"/>
              </a:rPr>
              <a:t>more working-age adults</a:t>
            </a:r>
            <a:r>
              <a:rPr lang="en-US" sz="2600" dirty="0">
                <a:latin typeface="Helvetica" pitchFamily="2" charset="0"/>
                <a:ea typeface="Verdana" pitchFamily="-109" charset="0"/>
                <a:cs typeface="Verdana" pitchFamily="-109" charset="0"/>
              </a:rPr>
              <a:t>, which can help accelerate economic growth through </a:t>
            </a:r>
            <a:r>
              <a:rPr lang="en-US" sz="2600" dirty="0">
                <a:solidFill>
                  <a:srgbClr val="000090"/>
                </a:solidFill>
                <a:latin typeface="Helvetica" pitchFamily="2" charset="0"/>
                <a:ea typeface="Verdana" pitchFamily="-109" charset="0"/>
                <a:cs typeface="Verdana" pitchFamily="-109" charset="0"/>
              </a:rPr>
              <a:t>increased productivity</a:t>
            </a:r>
            <a:r>
              <a:rPr lang="en-US" sz="2600" dirty="0">
                <a:latin typeface="Helvetica" pitchFamily="2" charset="0"/>
                <a:ea typeface="Verdana" pitchFamily="-109" charset="0"/>
                <a:cs typeface="Verdana" pitchFamily="-109" charset="0"/>
              </a:rPr>
              <a:t>, </a:t>
            </a:r>
            <a:r>
              <a:rPr lang="en-US" sz="2600" dirty="0">
                <a:solidFill>
                  <a:srgbClr val="000090"/>
                </a:solidFill>
                <a:latin typeface="Helvetica" pitchFamily="2" charset="0"/>
                <a:ea typeface="Verdana" pitchFamily="-109" charset="0"/>
                <a:cs typeface="Verdana" pitchFamily="-109" charset="0"/>
              </a:rPr>
              <a:t>greater household savings</a:t>
            </a:r>
            <a:r>
              <a:rPr lang="en-US" sz="2600" dirty="0">
                <a:latin typeface="Helvetica" pitchFamily="2" charset="0"/>
                <a:ea typeface="Verdana" pitchFamily="-109" charset="0"/>
                <a:cs typeface="Verdana" pitchFamily="-109" charset="0"/>
              </a:rPr>
              <a:t>, and </a:t>
            </a:r>
            <a:r>
              <a:rPr lang="en-US" sz="2600" dirty="0">
                <a:solidFill>
                  <a:srgbClr val="000090"/>
                </a:solidFill>
                <a:latin typeface="Helvetica" pitchFamily="2" charset="0"/>
                <a:ea typeface="Verdana" pitchFamily="-109" charset="0"/>
                <a:cs typeface="Verdana" pitchFamily="-109" charset="0"/>
              </a:rPr>
              <a:t>lower costs for basic social services </a:t>
            </a:r>
            <a:r>
              <a:rPr lang="en-US" sz="2600" dirty="0">
                <a:latin typeface="Helvetica" pitchFamily="2" charset="0"/>
                <a:ea typeface="Verdana" pitchFamily="-109" charset="0"/>
                <a:cs typeface="Verdana" pitchFamily="-109" charset="0"/>
              </a:rPr>
              <a:t>provided to children</a:t>
            </a:r>
          </a:p>
          <a:p>
            <a:pPr marL="741375" lvl="1" indent="-266700" algn="l">
              <a:spcBef>
                <a:spcPct val="0"/>
              </a:spcBef>
              <a:buFont typeface="Arial" pitchFamily="-109" charset="0"/>
              <a:buChar char="•"/>
            </a:pPr>
            <a:endParaRPr lang="en-US" sz="2600" dirty="0">
              <a:latin typeface="Helvetica" pitchFamily="2" charset="0"/>
              <a:ea typeface="Verdana" pitchFamily="-109" charset="0"/>
              <a:cs typeface="Verdana" pitchFamily="-109" charset="0"/>
            </a:endParaRPr>
          </a:p>
          <a:p>
            <a:pPr marL="931875" lvl="1" indent="-457200" algn="l">
              <a:spcBef>
                <a:spcPct val="0"/>
              </a:spcBef>
              <a:buFont typeface="Wingdings" pitchFamily="2" charset="2"/>
              <a:buChar char="ü"/>
            </a:pPr>
            <a:r>
              <a:rPr lang="en-US" sz="2600" dirty="0">
                <a:latin typeface="Helvetica" pitchFamily="2" charset="0"/>
                <a:ea typeface="Verdana" pitchFamily="-109" charset="0"/>
                <a:cs typeface="Verdana" pitchFamily="-109" charset="0"/>
              </a:rPr>
              <a:t>The DD </a:t>
            </a:r>
            <a:r>
              <a:rPr lang="en-US" sz="2600" dirty="0">
                <a:solidFill>
                  <a:srgbClr val="000090"/>
                </a:solidFill>
                <a:latin typeface="Helvetica" pitchFamily="2" charset="0"/>
                <a:ea typeface="Verdana" pitchFamily="-109" charset="0"/>
                <a:cs typeface="Verdana" pitchFamily="-109" charset="0"/>
              </a:rPr>
              <a:t>is not guaranteed by the shift in age structure alone</a:t>
            </a:r>
            <a:r>
              <a:rPr lang="en-US" sz="2600" dirty="0">
                <a:latin typeface="Helvetica" pitchFamily="2" charset="0"/>
                <a:ea typeface="Verdana" pitchFamily="-109" charset="0"/>
                <a:cs typeface="Verdana" pitchFamily="-109" charset="0"/>
              </a:rPr>
              <a:t> but must be accompanied </a:t>
            </a:r>
            <a:r>
              <a:rPr lang="en-US" sz="2600" dirty="0">
                <a:solidFill>
                  <a:srgbClr val="000090"/>
                </a:solidFill>
                <a:latin typeface="Helvetica" pitchFamily="2" charset="0"/>
                <a:ea typeface="Verdana" pitchFamily="-109" charset="0"/>
                <a:cs typeface="Verdana" pitchFamily="-109" charset="0"/>
              </a:rPr>
              <a:t>by investments in human capital development (health; education and skills) and promoting an enabling environment that provides opportunities for decent jobs</a:t>
            </a:r>
            <a:endParaRPr lang="en-US" sz="2600" dirty="0">
              <a:latin typeface="Helvetica" pitchFamily="2" charset="0"/>
              <a:ea typeface="Verdana" pitchFamily="-109" charset="0"/>
              <a:cs typeface="Verdana" pitchFamily="-109" charset="0"/>
            </a:endParaRPr>
          </a:p>
          <a:p>
            <a:pPr algn="l"/>
            <a:endParaRPr lang="en-US" dirty="0">
              <a:latin typeface="Helvetica" pitchFamily="2" charset="0"/>
            </a:endParaRPr>
          </a:p>
        </p:txBody>
      </p:sp>
    </p:spTree>
    <p:extLst>
      <p:ext uri="{BB962C8B-B14F-4D97-AF65-F5344CB8AC3E}">
        <p14:creationId xmlns:p14="http://schemas.microsoft.com/office/powerpoint/2010/main" val="397210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The African Union’s Pillars of the Demographic Dividend</a:t>
            </a: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5B0335-97EA-8A47-8354-BA797367F333}"/>
              </a:ext>
            </a:extLst>
          </p:cNvPr>
          <p:cNvPicPr>
            <a:picLocks noChangeAspect="1"/>
          </p:cNvPicPr>
          <p:nvPr/>
        </p:nvPicPr>
        <p:blipFill>
          <a:blip r:embed="rId3"/>
          <a:stretch>
            <a:fillRect/>
          </a:stretch>
        </p:blipFill>
        <p:spPr>
          <a:xfrm>
            <a:off x="4359546" y="1688583"/>
            <a:ext cx="7508603" cy="4098899"/>
          </a:xfrm>
          <a:prstGeom prst="rect">
            <a:avLst/>
          </a:prstGeom>
          <a:ln>
            <a:solidFill>
              <a:schemeClr val="tx1"/>
            </a:solidFill>
          </a:ln>
        </p:spPr>
      </p:pic>
      <p:sp>
        <p:nvSpPr>
          <p:cNvPr id="11" name="Rectangle 10">
            <a:extLst>
              <a:ext uri="{FF2B5EF4-FFF2-40B4-BE49-F238E27FC236}">
                <a16:creationId xmlns:a16="http://schemas.microsoft.com/office/drawing/2014/main" id="{51EE6767-B838-444B-8FEE-E08BE211AA77}"/>
              </a:ext>
            </a:extLst>
          </p:cNvPr>
          <p:cNvSpPr/>
          <p:nvPr/>
        </p:nvSpPr>
        <p:spPr>
          <a:xfrm>
            <a:off x="4785503" y="6017936"/>
            <a:ext cx="1455463" cy="276999"/>
          </a:xfrm>
          <a:prstGeom prst="rect">
            <a:avLst/>
          </a:prstGeom>
        </p:spPr>
        <p:txBody>
          <a:bodyPr wrap="none">
            <a:spAutoFit/>
          </a:bodyPr>
          <a:lstStyle/>
          <a:p>
            <a:r>
              <a:rPr lang="en-US" sz="1200" i="1" dirty="0">
                <a:latin typeface="Helvetica" pitchFamily="2" charset="0"/>
              </a:rPr>
              <a:t>Source: AUC 2017</a:t>
            </a:r>
            <a:endParaRPr lang="en-GB" sz="1200" i="1" dirty="0">
              <a:latin typeface="Helvetica" pitchFamily="2" charset="0"/>
            </a:endParaRPr>
          </a:p>
        </p:txBody>
      </p:sp>
      <p:pic>
        <p:nvPicPr>
          <p:cNvPr id="13" name="Picture 12">
            <a:extLst>
              <a:ext uri="{FF2B5EF4-FFF2-40B4-BE49-F238E27FC236}">
                <a16:creationId xmlns:a16="http://schemas.microsoft.com/office/drawing/2014/main" id="{232B78CE-76D4-4649-ADB1-937D6AEB7C8E}"/>
              </a:ext>
            </a:extLst>
          </p:cNvPr>
          <p:cNvPicPr>
            <a:picLocks noChangeAspect="1"/>
          </p:cNvPicPr>
          <p:nvPr/>
        </p:nvPicPr>
        <p:blipFill>
          <a:blip r:embed="rId4"/>
          <a:stretch>
            <a:fillRect/>
          </a:stretch>
        </p:blipFill>
        <p:spPr>
          <a:xfrm>
            <a:off x="539130" y="1369482"/>
            <a:ext cx="3441700" cy="4737100"/>
          </a:xfrm>
          <a:prstGeom prst="rect">
            <a:avLst/>
          </a:prstGeom>
        </p:spPr>
      </p:pic>
    </p:spTree>
    <p:extLst>
      <p:ext uri="{BB962C8B-B14F-4D97-AF65-F5344CB8AC3E}">
        <p14:creationId xmlns:p14="http://schemas.microsoft.com/office/powerpoint/2010/main" val="254133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4826" y="1482246"/>
            <a:ext cx="11822348" cy="4536732"/>
          </a:xfrm>
        </p:spPr>
        <p:txBody>
          <a:bodyPr>
            <a:normAutofit fontScale="85000" lnSpcReduction="10000"/>
          </a:bodyPr>
          <a:lstStyle/>
          <a:p>
            <a:pPr>
              <a:lnSpc>
                <a:spcPct val="150000"/>
              </a:lnSpc>
            </a:pPr>
            <a:r>
              <a:rPr lang="en-US" altLang="en-US" sz="3200" dirty="0">
                <a:latin typeface="Arial" panose="020B0604020202020204" pitchFamily="34" charset="0"/>
                <a:cs typeface="Arial" panose="020B0604020202020204" pitchFamily="34" charset="0"/>
              </a:rPr>
              <a:t>Both emergency and long-term impact on</a:t>
            </a:r>
          </a:p>
          <a:p>
            <a:pPr lvl="1">
              <a:lnSpc>
                <a:spcPct val="150000"/>
              </a:lnSpc>
              <a:buFont typeface="Wingdings" pitchFamily="2" charset="2"/>
              <a:buChar char="ü"/>
            </a:pPr>
            <a:r>
              <a:rPr lang="en-US" altLang="en-US" sz="2800" dirty="0">
                <a:latin typeface="Arial" panose="020B0604020202020204" pitchFamily="34" charset="0"/>
                <a:cs typeface="Arial" panose="020B0604020202020204" pitchFamily="34" charset="0"/>
              </a:rPr>
              <a:t>Health and wellbeing</a:t>
            </a:r>
          </a:p>
          <a:p>
            <a:pPr lvl="1">
              <a:lnSpc>
                <a:spcPct val="150000"/>
              </a:lnSpc>
              <a:buFont typeface="Wingdings" pitchFamily="2" charset="2"/>
              <a:buChar char="ü"/>
            </a:pPr>
            <a:r>
              <a:rPr lang="en-US" altLang="en-US" sz="2800" dirty="0">
                <a:latin typeface="Arial" panose="020B0604020202020204" pitchFamily="34" charset="0"/>
                <a:cs typeface="Arial" panose="020B0604020202020204" pitchFamily="34" charset="0"/>
              </a:rPr>
              <a:t>Education</a:t>
            </a:r>
          </a:p>
          <a:p>
            <a:pPr lvl="1">
              <a:lnSpc>
                <a:spcPct val="150000"/>
              </a:lnSpc>
              <a:buFont typeface="Wingdings" pitchFamily="2" charset="2"/>
              <a:buChar char="ü"/>
            </a:pPr>
            <a:r>
              <a:rPr lang="en-US" altLang="en-US" sz="2800" dirty="0">
                <a:latin typeface="Arial" panose="020B0604020202020204" pitchFamily="34" charset="0"/>
                <a:cs typeface="Arial" panose="020B0604020202020204" pitchFamily="34" charset="0"/>
              </a:rPr>
              <a:t>Employment and livelihoods</a:t>
            </a:r>
          </a:p>
          <a:p>
            <a:pPr marL="457200" lvl="1" indent="0">
              <a:lnSpc>
                <a:spcPct val="150000"/>
              </a:lnSpc>
              <a:buNone/>
            </a:pPr>
            <a:endParaRPr lang="en-US" altLang="en-US" sz="2800" dirty="0">
              <a:latin typeface="Arial" panose="020B0604020202020204" pitchFamily="34" charset="0"/>
              <a:cs typeface="Arial" panose="020B0604020202020204" pitchFamily="34" charset="0"/>
            </a:endParaRPr>
          </a:p>
          <a:p>
            <a:pPr marL="457200" lvl="1" indent="0">
              <a:lnSpc>
                <a:spcPct val="150000"/>
              </a:lnSpc>
              <a:buNone/>
            </a:pPr>
            <a:r>
              <a:rPr lang="en-US" altLang="en-US" sz="2800" dirty="0">
                <a:latin typeface="Arial" panose="020B0604020202020204" pitchFamily="34" charset="0"/>
                <a:cs typeface="Arial" panose="020B0604020202020204" pitchFamily="34" charset="0"/>
              </a:rPr>
              <a:t>These will have a bearing on the DD in Africa and we need to understand the potential impact in order to mitigate negative effects on the potential to harness the DD in Africa.</a:t>
            </a: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COVID-19 Impact on the DD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8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6878" y="1268428"/>
            <a:ext cx="5428056" cy="4878371"/>
          </a:xfrm>
        </p:spPr>
        <p:txBody>
          <a:bodyPr anchor="ctr">
            <a:normAutofit/>
          </a:bodyPr>
          <a:lstStyle/>
          <a:p>
            <a:pPr>
              <a:lnSpc>
                <a:spcPct val="150000"/>
              </a:lnSpc>
            </a:pPr>
            <a:r>
              <a:rPr lang="en-US" altLang="en-US" sz="3200" dirty="0">
                <a:latin typeface="Arial" panose="020B0604020202020204" pitchFamily="34" charset="0"/>
                <a:cs typeface="Arial" panose="020B0604020202020204" pitchFamily="34" charset="0"/>
              </a:rPr>
              <a:t>Africa accounts for 2.7% of all confirmed cases and 2.4% of all confirmed deaths to date (WHO)</a:t>
            </a:r>
            <a:endParaRPr lang="en-US" altLang="en-US" sz="2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Africa has accounted for a small proportion of the COVID-19 cases and deaths</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D571D99-CADA-2E45-9AEA-403E66C6EFD7}"/>
              </a:ext>
            </a:extLst>
          </p:cNvPr>
          <p:cNvPicPr>
            <a:picLocks noChangeAspect="1"/>
          </p:cNvPicPr>
          <p:nvPr/>
        </p:nvPicPr>
        <p:blipFill>
          <a:blip r:embed="rId3"/>
          <a:stretch>
            <a:fillRect/>
          </a:stretch>
        </p:blipFill>
        <p:spPr>
          <a:xfrm>
            <a:off x="6096000" y="4039469"/>
            <a:ext cx="5400000" cy="2700000"/>
          </a:xfrm>
          <a:prstGeom prst="rect">
            <a:avLst/>
          </a:prstGeom>
        </p:spPr>
      </p:pic>
      <p:pic>
        <p:nvPicPr>
          <p:cNvPr id="7" name="Picture 6">
            <a:extLst>
              <a:ext uri="{FF2B5EF4-FFF2-40B4-BE49-F238E27FC236}">
                <a16:creationId xmlns:a16="http://schemas.microsoft.com/office/drawing/2014/main" id="{B96BA9B5-52C8-AF4D-8D2A-B0F66490A6B4}"/>
              </a:ext>
            </a:extLst>
          </p:cNvPr>
          <p:cNvPicPr>
            <a:picLocks noChangeAspect="1"/>
          </p:cNvPicPr>
          <p:nvPr/>
        </p:nvPicPr>
        <p:blipFill>
          <a:blip r:embed="rId4"/>
          <a:stretch>
            <a:fillRect/>
          </a:stretch>
        </p:blipFill>
        <p:spPr>
          <a:xfrm>
            <a:off x="6112168" y="1268428"/>
            <a:ext cx="5400000" cy="2700000"/>
          </a:xfrm>
          <a:prstGeom prst="rect">
            <a:avLst/>
          </a:prstGeom>
        </p:spPr>
      </p:pic>
    </p:spTree>
    <p:extLst>
      <p:ext uri="{BB962C8B-B14F-4D97-AF65-F5344CB8AC3E}">
        <p14:creationId xmlns:p14="http://schemas.microsoft.com/office/powerpoint/2010/main" val="3310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843" y="1268428"/>
            <a:ext cx="11170507" cy="4878371"/>
          </a:xfrm>
        </p:spPr>
        <p:txBody>
          <a:bodyPr anchor="t">
            <a:normAutofit fontScale="70000" lnSpcReduction="20000"/>
          </a:bodyPr>
          <a:lstStyle/>
          <a:p>
            <a:pPr>
              <a:lnSpc>
                <a:spcPct val="150000"/>
              </a:lnSpc>
            </a:pPr>
            <a:r>
              <a:rPr lang="en-US" altLang="en-US" sz="3200" dirty="0">
                <a:latin typeface="Arial" panose="020B0604020202020204" pitchFamily="34" charset="0"/>
                <a:cs typeface="Arial" panose="020B0604020202020204" pitchFamily="34" charset="0"/>
              </a:rPr>
              <a:t>Short-term disruptions in the health sector services have included negative impact on family planning and sexual and reproductive services </a:t>
            </a:r>
          </a:p>
          <a:p>
            <a:pPr>
              <a:lnSpc>
                <a:spcPct val="150000"/>
              </a:lnSpc>
            </a:pPr>
            <a:r>
              <a:rPr lang="en-US" altLang="en-US" sz="3200" dirty="0">
                <a:latin typeface="Arial" panose="020B0604020202020204" pitchFamily="34" charset="0"/>
                <a:cs typeface="Arial" panose="020B0604020202020204" pitchFamily="34" charset="0"/>
              </a:rPr>
              <a:t>Suspension of vaccination campaigns</a:t>
            </a:r>
          </a:p>
          <a:p>
            <a:pPr>
              <a:lnSpc>
                <a:spcPct val="150000"/>
              </a:lnSpc>
            </a:pPr>
            <a:r>
              <a:rPr lang="en-US" altLang="en-US" sz="3200" dirty="0">
                <a:latin typeface="Arial" panose="020B0604020202020204" pitchFamily="34" charset="0"/>
                <a:cs typeface="Arial" panose="020B0604020202020204" pitchFamily="34" charset="0"/>
              </a:rPr>
              <a:t>Diversion of resources for other critical healthcare needs to COVID-19</a:t>
            </a:r>
          </a:p>
          <a:p>
            <a:pPr>
              <a:lnSpc>
                <a:spcPct val="150000"/>
              </a:lnSpc>
            </a:pPr>
            <a:r>
              <a:rPr lang="en-US" altLang="en-US" sz="3200" dirty="0">
                <a:latin typeface="Arial" panose="020B0604020202020204" pitchFamily="34" charset="0"/>
                <a:cs typeface="Arial" panose="020B0604020202020204" pitchFamily="34" charset="0"/>
              </a:rPr>
              <a:t>Reports in a rise in Gender-based violence, unintended and teenage pregnancies</a:t>
            </a:r>
          </a:p>
          <a:p>
            <a:pPr>
              <a:lnSpc>
                <a:spcPct val="150000"/>
              </a:lnSpc>
            </a:pPr>
            <a:r>
              <a:rPr lang="en-US" altLang="en-US" sz="3200" dirty="0">
                <a:latin typeface="Arial" panose="020B0604020202020204" pitchFamily="34" charset="0"/>
                <a:cs typeface="Arial" panose="020B0604020202020204" pitchFamily="34" charset="0"/>
              </a:rPr>
              <a:t>Long-term health consequences still unknown but various areas could be affected including sexual and reproductive health, mental health and nutrition</a:t>
            </a:r>
          </a:p>
          <a:p>
            <a:pPr>
              <a:lnSpc>
                <a:spcPct val="150000"/>
              </a:lnSpc>
            </a:pPr>
            <a:endParaRPr lang="en-US" altLang="en-US" sz="2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Implications for Health and Wellbeing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16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Education and training has been massively disrupted</a:t>
            </a: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0CBF49B-1B8E-AC46-A416-6494E14CBB41}"/>
              </a:ext>
            </a:extLst>
          </p:cNvPr>
          <p:cNvPicPr>
            <a:picLocks noChangeAspect="1"/>
          </p:cNvPicPr>
          <p:nvPr/>
        </p:nvPicPr>
        <p:blipFill>
          <a:blip r:embed="rId3"/>
          <a:stretch>
            <a:fillRect/>
          </a:stretch>
        </p:blipFill>
        <p:spPr>
          <a:xfrm>
            <a:off x="31133" y="2125430"/>
            <a:ext cx="4076129" cy="2880000"/>
          </a:xfrm>
          <a:prstGeom prst="rect">
            <a:avLst/>
          </a:prstGeom>
        </p:spPr>
      </p:pic>
      <p:pic>
        <p:nvPicPr>
          <p:cNvPr id="11" name="Picture 10">
            <a:extLst>
              <a:ext uri="{FF2B5EF4-FFF2-40B4-BE49-F238E27FC236}">
                <a16:creationId xmlns:a16="http://schemas.microsoft.com/office/drawing/2014/main" id="{E9C964E1-A166-AE44-87F7-742F27579073}"/>
              </a:ext>
            </a:extLst>
          </p:cNvPr>
          <p:cNvPicPr>
            <a:picLocks noChangeAspect="1"/>
          </p:cNvPicPr>
          <p:nvPr/>
        </p:nvPicPr>
        <p:blipFill>
          <a:blip r:embed="rId4"/>
          <a:stretch>
            <a:fillRect/>
          </a:stretch>
        </p:blipFill>
        <p:spPr>
          <a:xfrm>
            <a:off x="4107262" y="2125430"/>
            <a:ext cx="4025062" cy="2880000"/>
          </a:xfrm>
          <a:prstGeom prst="rect">
            <a:avLst/>
          </a:prstGeom>
        </p:spPr>
      </p:pic>
      <p:pic>
        <p:nvPicPr>
          <p:cNvPr id="13" name="Picture 12">
            <a:extLst>
              <a:ext uri="{FF2B5EF4-FFF2-40B4-BE49-F238E27FC236}">
                <a16:creationId xmlns:a16="http://schemas.microsoft.com/office/drawing/2014/main" id="{125B7E20-C9CF-7A44-80F6-68FC9ADB2F3B}"/>
              </a:ext>
            </a:extLst>
          </p:cNvPr>
          <p:cNvPicPr>
            <a:picLocks noChangeAspect="1"/>
          </p:cNvPicPr>
          <p:nvPr/>
        </p:nvPicPr>
        <p:blipFill>
          <a:blip r:embed="rId5"/>
          <a:stretch>
            <a:fillRect/>
          </a:stretch>
        </p:blipFill>
        <p:spPr>
          <a:xfrm>
            <a:off x="8031882" y="2125430"/>
            <a:ext cx="4059759" cy="2880000"/>
          </a:xfrm>
          <a:prstGeom prst="rect">
            <a:avLst/>
          </a:prstGeom>
        </p:spPr>
      </p:pic>
      <p:sp>
        <p:nvSpPr>
          <p:cNvPr id="14" name="TextBox 13">
            <a:extLst>
              <a:ext uri="{FF2B5EF4-FFF2-40B4-BE49-F238E27FC236}">
                <a16:creationId xmlns:a16="http://schemas.microsoft.com/office/drawing/2014/main" id="{AC31BA7A-DD71-7B48-B0BC-7EAE84E5C25C}"/>
              </a:ext>
            </a:extLst>
          </p:cNvPr>
          <p:cNvSpPr txBox="1"/>
          <p:nvPr/>
        </p:nvSpPr>
        <p:spPr>
          <a:xfrm>
            <a:off x="1014761" y="1756098"/>
            <a:ext cx="1683834" cy="369332"/>
          </a:xfrm>
          <a:prstGeom prst="rect">
            <a:avLst/>
          </a:prstGeom>
          <a:noFill/>
        </p:spPr>
        <p:txBody>
          <a:bodyPr wrap="square" rtlCol="0">
            <a:spAutoFit/>
          </a:bodyPr>
          <a:lstStyle/>
          <a:p>
            <a:r>
              <a:rPr lang="en-GB" dirty="0"/>
              <a:t>March 10, 2020</a:t>
            </a:r>
          </a:p>
        </p:txBody>
      </p:sp>
      <p:sp>
        <p:nvSpPr>
          <p:cNvPr id="15" name="TextBox 14">
            <a:extLst>
              <a:ext uri="{FF2B5EF4-FFF2-40B4-BE49-F238E27FC236}">
                <a16:creationId xmlns:a16="http://schemas.microsoft.com/office/drawing/2014/main" id="{9A136FC6-A3DE-844D-A414-CDB4C817D32B}"/>
              </a:ext>
            </a:extLst>
          </p:cNvPr>
          <p:cNvSpPr txBox="1"/>
          <p:nvPr/>
        </p:nvSpPr>
        <p:spPr>
          <a:xfrm>
            <a:off x="5277876" y="1729205"/>
            <a:ext cx="1479763" cy="369332"/>
          </a:xfrm>
          <a:prstGeom prst="rect">
            <a:avLst/>
          </a:prstGeom>
          <a:noFill/>
        </p:spPr>
        <p:txBody>
          <a:bodyPr wrap="square" rtlCol="0">
            <a:spAutoFit/>
          </a:bodyPr>
          <a:lstStyle/>
          <a:p>
            <a:r>
              <a:rPr lang="en-GB" dirty="0"/>
              <a:t>May 10, 2020</a:t>
            </a:r>
          </a:p>
        </p:txBody>
      </p:sp>
      <p:sp>
        <p:nvSpPr>
          <p:cNvPr id="16" name="TextBox 15">
            <a:extLst>
              <a:ext uri="{FF2B5EF4-FFF2-40B4-BE49-F238E27FC236}">
                <a16:creationId xmlns:a16="http://schemas.microsoft.com/office/drawing/2014/main" id="{0A2EAC13-0E0D-434C-A4BD-4668E8F62235}"/>
              </a:ext>
            </a:extLst>
          </p:cNvPr>
          <p:cNvSpPr txBox="1"/>
          <p:nvPr/>
        </p:nvSpPr>
        <p:spPr>
          <a:xfrm>
            <a:off x="9511622" y="1687659"/>
            <a:ext cx="2096798" cy="369332"/>
          </a:xfrm>
          <a:prstGeom prst="rect">
            <a:avLst/>
          </a:prstGeom>
          <a:noFill/>
        </p:spPr>
        <p:txBody>
          <a:bodyPr wrap="square" rtlCol="0">
            <a:spAutoFit/>
          </a:bodyPr>
          <a:lstStyle/>
          <a:p>
            <a:r>
              <a:rPr lang="en-GB" dirty="0"/>
              <a:t>November 10, 2020</a:t>
            </a:r>
          </a:p>
        </p:txBody>
      </p:sp>
      <p:sp>
        <p:nvSpPr>
          <p:cNvPr id="17" name="TextBox 16">
            <a:extLst>
              <a:ext uri="{FF2B5EF4-FFF2-40B4-BE49-F238E27FC236}">
                <a16:creationId xmlns:a16="http://schemas.microsoft.com/office/drawing/2014/main" id="{A5882484-5D15-C646-8FBD-2BB94A91ED06}"/>
              </a:ext>
            </a:extLst>
          </p:cNvPr>
          <p:cNvSpPr txBox="1"/>
          <p:nvPr/>
        </p:nvSpPr>
        <p:spPr>
          <a:xfrm>
            <a:off x="10013795" y="5017787"/>
            <a:ext cx="2077846" cy="307777"/>
          </a:xfrm>
          <a:prstGeom prst="rect">
            <a:avLst/>
          </a:prstGeom>
          <a:noFill/>
        </p:spPr>
        <p:txBody>
          <a:bodyPr wrap="square" rtlCol="0">
            <a:spAutoFit/>
          </a:bodyPr>
          <a:lstStyle/>
          <a:p>
            <a:r>
              <a:rPr lang="en-GB" sz="1400" i="1" dirty="0"/>
              <a:t>Source: UNESCO</a:t>
            </a:r>
          </a:p>
        </p:txBody>
      </p:sp>
    </p:spTree>
    <p:extLst>
      <p:ext uri="{BB962C8B-B14F-4D97-AF65-F5344CB8AC3E}">
        <p14:creationId xmlns:p14="http://schemas.microsoft.com/office/powerpoint/2010/main" val="236797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843" y="1268428"/>
            <a:ext cx="11170507" cy="4878371"/>
          </a:xfrm>
        </p:spPr>
        <p:txBody>
          <a:bodyPr anchor="t">
            <a:normAutofit fontScale="92500"/>
          </a:bodyPr>
          <a:lstStyle/>
          <a:p>
            <a:pPr>
              <a:lnSpc>
                <a:spcPct val="160000"/>
              </a:lnSpc>
            </a:pPr>
            <a:r>
              <a:rPr lang="en-GB" sz="3200" dirty="0"/>
              <a:t>Learning disrupted and education years lost</a:t>
            </a:r>
          </a:p>
          <a:p>
            <a:pPr>
              <a:lnSpc>
                <a:spcPct val="160000"/>
              </a:lnSpc>
            </a:pPr>
            <a:r>
              <a:rPr lang="en-GB" sz="3200" dirty="0"/>
              <a:t>Drop-outs </a:t>
            </a:r>
          </a:p>
          <a:p>
            <a:pPr marL="457200" lvl="1" indent="0">
              <a:lnSpc>
                <a:spcPct val="160000"/>
              </a:lnSpc>
              <a:buNone/>
            </a:pPr>
            <a:r>
              <a:rPr lang="en-GB" sz="2800" dirty="0">
                <a:solidFill>
                  <a:srgbClr val="FF0000"/>
                </a:solidFill>
              </a:rPr>
              <a:t>UNESCO estimates that about 5.3million learners in sub Saharan Africa (from pre-primary to university level), are at risk of not returning to school in 2020</a:t>
            </a:r>
            <a:endParaRPr lang="en-GB" sz="3200" dirty="0">
              <a:solidFill>
                <a:srgbClr val="FF0000"/>
              </a:solidFill>
            </a:endParaRPr>
          </a:p>
          <a:p>
            <a:pPr>
              <a:lnSpc>
                <a:spcPct val="160000"/>
              </a:lnSpc>
            </a:pPr>
            <a:r>
              <a:rPr lang="en-GB" sz="3200" dirty="0"/>
              <a:t>Child marriages and teen pregnancies</a:t>
            </a:r>
            <a:endParaRPr lang="en-GB" altLang="en-US" sz="3200" dirty="0"/>
          </a:p>
          <a:p>
            <a:pPr>
              <a:lnSpc>
                <a:spcPct val="160000"/>
              </a:lnSpc>
            </a:pPr>
            <a:r>
              <a:rPr lang="en-GB" altLang="en-US" sz="3200" dirty="0"/>
              <a:t>Rising inequality </a:t>
            </a:r>
            <a:endParaRPr lang="en-US" altLang="en-US" sz="3200" dirty="0"/>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Implications for Education and Training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17FED3-2D83-354C-B61B-098D585A0677}"/>
              </a:ext>
            </a:extLst>
          </p:cNvPr>
          <p:cNvSpPr>
            <a:spLocks noGrp="1"/>
          </p:cNvSpPr>
          <p:nvPr>
            <p:ph type="body" idx="1"/>
          </p:nvPr>
        </p:nvSpPr>
        <p:spPr>
          <a:xfrm>
            <a:off x="0" y="-1"/>
            <a:ext cx="5997575" cy="1198605"/>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r>
              <a:rPr lang="en-GB" sz="4400" dirty="0">
                <a:solidFill>
                  <a:schemeClr val="lt1"/>
                </a:solidFill>
                <a:latin typeface="Arial Narrow" panose="020B0604020202020204" pitchFamily="34" charset="0"/>
                <a:cs typeface="Arial Narrow" panose="020B0604020202020204" pitchFamily="34" charset="0"/>
              </a:rPr>
              <a:t>Mitigation strategies</a:t>
            </a:r>
          </a:p>
        </p:txBody>
      </p:sp>
      <p:sp>
        <p:nvSpPr>
          <p:cNvPr id="8" name="Content Placeholder 7">
            <a:extLst>
              <a:ext uri="{FF2B5EF4-FFF2-40B4-BE49-F238E27FC236}">
                <a16:creationId xmlns:a16="http://schemas.microsoft.com/office/drawing/2014/main" id="{A06A1DB2-82CC-C04B-A750-AFB397853A72}"/>
              </a:ext>
            </a:extLst>
          </p:cNvPr>
          <p:cNvSpPr>
            <a:spLocks noGrp="1"/>
          </p:cNvSpPr>
          <p:nvPr>
            <p:ph sz="half" idx="2"/>
          </p:nvPr>
        </p:nvSpPr>
        <p:spPr>
          <a:xfrm>
            <a:off x="148282" y="1556951"/>
            <a:ext cx="5849294" cy="4632712"/>
          </a:xfrm>
        </p:spPr>
        <p:txBody>
          <a:bodyPr>
            <a:normAutofit fontScale="85000" lnSpcReduction="10000"/>
          </a:bodyPr>
          <a:lstStyle/>
          <a:p>
            <a:pPr>
              <a:lnSpc>
                <a:spcPct val="150000"/>
              </a:lnSpc>
            </a:pPr>
            <a:r>
              <a:rPr lang="en-GB" dirty="0"/>
              <a:t>Continuity of learning strategies including:</a:t>
            </a:r>
          </a:p>
          <a:p>
            <a:pPr lvl="1">
              <a:lnSpc>
                <a:spcPct val="150000"/>
              </a:lnSpc>
              <a:buFont typeface="Wingdings" pitchFamily="2" charset="2"/>
              <a:buChar char="Ø"/>
            </a:pPr>
            <a:r>
              <a:rPr lang="en-GB" dirty="0"/>
              <a:t> Online learning including the use of teleconferencing platforms</a:t>
            </a:r>
          </a:p>
          <a:p>
            <a:pPr lvl="1">
              <a:lnSpc>
                <a:spcPct val="150000"/>
              </a:lnSpc>
              <a:buFont typeface="Wingdings" pitchFamily="2" charset="2"/>
              <a:buChar char="Ø"/>
            </a:pPr>
            <a:r>
              <a:rPr lang="en-GB" dirty="0"/>
              <a:t>Delivery of curriculum through radio and television</a:t>
            </a:r>
          </a:p>
          <a:p>
            <a:pPr lvl="1">
              <a:lnSpc>
                <a:spcPct val="150000"/>
              </a:lnSpc>
              <a:buFont typeface="Wingdings" pitchFamily="2" charset="2"/>
              <a:buChar char="Ø"/>
            </a:pPr>
            <a:r>
              <a:rPr lang="en-GB" dirty="0"/>
              <a:t>Partial re-opening of schools</a:t>
            </a:r>
          </a:p>
        </p:txBody>
      </p:sp>
      <p:sp>
        <p:nvSpPr>
          <p:cNvPr id="9" name="Text Placeholder 8">
            <a:extLst>
              <a:ext uri="{FF2B5EF4-FFF2-40B4-BE49-F238E27FC236}">
                <a16:creationId xmlns:a16="http://schemas.microsoft.com/office/drawing/2014/main" id="{496B4FE3-8625-3345-89E8-AC50C62E0E87}"/>
              </a:ext>
            </a:extLst>
          </p:cNvPr>
          <p:cNvSpPr>
            <a:spLocks noGrp="1"/>
          </p:cNvSpPr>
          <p:nvPr>
            <p:ph type="body" sz="quarter" idx="3"/>
          </p:nvPr>
        </p:nvSpPr>
        <p:spPr>
          <a:xfrm>
            <a:off x="6172200" y="644"/>
            <a:ext cx="6019800" cy="1197960"/>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r>
              <a:rPr lang="en-GB" sz="4400" dirty="0">
                <a:solidFill>
                  <a:schemeClr val="lt1"/>
                </a:solidFill>
                <a:latin typeface="Arial Narrow" panose="020B0604020202020204" pitchFamily="34" charset="0"/>
                <a:cs typeface="Arial Narrow" panose="020B0604020202020204" pitchFamily="34" charset="0"/>
              </a:rPr>
              <a:t>Challenges</a:t>
            </a:r>
          </a:p>
        </p:txBody>
      </p:sp>
      <p:sp>
        <p:nvSpPr>
          <p:cNvPr id="10" name="Content Placeholder 9">
            <a:extLst>
              <a:ext uri="{FF2B5EF4-FFF2-40B4-BE49-F238E27FC236}">
                <a16:creationId xmlns:a16="http://schemas.microsoft.com/office/drawing/2014/main" id="{EE673F9C-0174-554B-AC25-AD5F72BB5D2D}"/>
              </a:ext>
            </a:extLst>
          </p:cNvPr>
          <p:cNvSpPr>
            <a:spLocks noGrp="1"/>
          </p:cNvSpPr>
          <p:nvPr>
            <p:ph sz="quarter" idx="4"/>
          </p:nvPr>
        </p:nvSpPr>
        <p:spPr>
          <a:xfrm>
            <a:off x="6172199" y="1556951"/>
            <a:ext cx="5764427" cy="4632712"/>
          </a:xfrm>
        </p:spPr>
        <p:txBody>
          <a:bodyPr>
            <a:normAutofit fontScale="85000" lnSpcReduction="10000"/>
          </a:bodyPr>
          <a:lstStyle/>
          <a:p>
            <a:pPr>
              <a:lnSpc>
                <a:spcPct val="160000"/>
              </a:lnSpc>
            </a:pPr>
            <a:r>
              <a:rPr lang="en-GB" dirty="0"/>
              <a:t>Lack of inclusion  - poor and rural communities were unable to access alternative platforms to in-person training</a:t>
            </a:r>
          </a:p>
          <a:p>
            <a:pPr>
              <a:lnSpc>
                <a:spcPct val="160000"/>
              </a:lnSpc>
            </a:pPr>
            <a:r>
              <a:rPr lang="en-GB" dirty="0"/>
              <a:t>Females disadvantaged by digital learning</a:t>
            </a:r>
          </a:p>
          <a:p>
            <a:pPr>
              <a:lnSpc>
                <a:spcPct val="160000"/>
              </a:lnSpc>
            </a:pPr>
            <a:r>
              <a:rPr lang="en-GB" dirty="0"/>
              <a:t>Curricula and teacher training not designed for effective delivery on alternative platforms</a:t>
            </a:r>
          </a:p>
        </p:txBody>
      </p:sp>
    </p:spTree>
    <p:extLst>
      <p:ext uri="{BB962C8B-B14F-4D97-AF65-F5344CB8AC3E}">
        <p14:creationId xmlns:p14="http://schemas.microsoft.com/office/powerpoint/2010/main" val="930760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3870</TotalTime>
  <Words>908</Words>
  <Application>Microsoft Macintosh PowerPoint</Application>
  <PresentationFormat>Widescreen</PresentationFormat>
  <Paragraphs>99</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Arial Narrow</vt:lpstr>
      <vt:lpstr>Calibri</vt:lpstr>
      <vt:lpstr>Calibri Light</vt:lpstr>
      <vt:lpstr>Helvetica</vt:lpstr>
      <vt:lpstr>Verdana</vt:lpstr>
      <vt:lpstr>Wingdings</vt:lpstr>
      <vt:lpstr>Office Theme</vt:lpstr>
      <vt:lpstr>The Impact of COVID-19 on the Demographic Dividend Pillars in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Ntaliwa Joyce</dc:creator>
  <cp:keywords/>
  <dc:description/>
  <cp:lastModifiedBy>Bernard Onyango</cp:lastModifiedBy>
  <cp:revision>157</cp:revision>
  <dcterms:created xsi:type="dcterms:W3CDTF">2019-10-28T09:16:56Z</dcterms:created>
  <dcterms:modified xsi:type="dcterms:W3CDTF">2020-11-11T15:15:36Z</dcterms:modified>
  <cp:category/>
</cp:coreProperties>
</file>