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 id="2147483758" r:id="rId2"/>
  </p:sldMasterIdLst>
  <p:notesMasterIdLst>
    <p:notesMasterId r:id="rId18"/>
  </p:notesMasterIdLst>
  <p:handoutMasterIdLst>
    <p:handoutMasterId r:id="rId19"/>
  </p:handoutMasterIdLst>
  <p:sldIdLst>
    <p:sldId id="547" r:id="rId3"/>
    <p:sldId id="332" r:id="rId4"/>
    <p:sldId id="572" r:id="rId5"/>
    <p:sldId id="578" r:id="rId6"/>
    <p:sldId id="582" r:id="rId7"/>
    <p:sldId id="579" r:id="rId8"/>
    <p:sldId id="561" r:id="rId9"/>
    <p:sldId id="563" r:id="rId10"/>
    <p:sldId id="584" r:id="rId11"/>
    <p:sldId id="580" r:id="rId12"/>
    <p:sldId id="576" r:id="rId13"/>
    <p:sldId id="577" r:id="rId14"/>
    <p:sldId id="583" r:id="rId15"/>
    <p:sldId id="575" r:id="rId16"/>
    <p:sldId id="581" r:id="rId1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392" autoAdjust="0"/>
    <p:restoredTop sz="93979" autoAdjust="0"/>
  </p:normalViewPr>
  <p:slideViewPr>
    <p:cSldViewPr snapToGrid="0">
      <p:cViewPr varScale="1">
        <p:scale>
          <a:sx n="72" d="100"/>
          <a:sy n="72" d="100"/>
        </p:scale>
        <p:origin x="60" y="232"/>
      </p:cViewPr>
      <p:guideLst/>
    </p:cSldViewPr>
  </p:slideViewPr>
  <p:outlineViewPr>
    <p:cViewPr>
      <p:scale>
        <a:sx n="33" d="100"/>
        <a:sy n="33" d="100"/>
      </p:scale>
      <p:origin x="0" y="-71412"/>
    </p:cViewPr>
  </p:outlineViewPr>
  <p:notesTextViewPr>
    <p:cViewPr>
      <p:scale>
        <a:sx n="65" d="100"/>
        <a:sy n="65" d="100"/>
      </p:scale>
      <p:origin x="0" y="0"/>
    </p:cViewPr>
  </p:notesTextViewPr>
  <p:sorterViewPr>
    <p:cViewPr>
      <p:scale>
        <a:sx n="100" d="100"/>
        <a:sy n="100" d="100"/>
      </p:scale>
      <p:origin x="0" y="0"/>
    </p:cViewPr>
  </p:sorterViewPr>
  <p:notesViewPr>
    <p:cSldViewPr snapToGrid="0">
      <p:cViewPr varScale="1">
        <p:scale>
          <a:sx n="30" d="100"/>
          <a:sy n="30" d="100"/>
        </p:scale>
        <p:origin x="1280"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100" baseline="0">
                <a:solidFill>
                  <a:schemeClr val="bg1"/>
                </a:solidFill>
                <a:effectLst>
                  <a:outerShdw blurRad="50800" dist="38100" dir="5400000" algn="t" rotWithShape="0">
                    <a:prstClr val="black">
                      <a:alpha val="40000"/>
                    </a:prstClr>
                  </a:outerShdw>
                </a:effectLst>
                <a:latin typeface="Arial" panose="020B0604020202020204" pitchFamily="34" charset="0"/>
                <a:ea typeface="+mn-ea"/>
                <a:cs typeface="Arial" panose="020B0604020202020204" pitchFamily="34" charset="0"/>
              </a:defRPr>
            </a:pPr>
            <a:r>
              <a:rPr lang="en-US" sz="1200">
                <a:solidFill>
                  <a:schemeClr val="bg1"/>
                </a:solidFill>
                <a:latin typeface="Arial" panose="020B0604020202020204" pitchFamily="34" charset="0"/>
                <a:cs typeface="Arial" panose="020B0604020202020204" pitchFamily="34" charset="0"/>
              </a:rPr>
              <a:t>Total approved by age group</a:t>
            </a:r>
          </a:p>
        </c:rich>
      </c:tx>
      <c:layout/>
      <c:overlay val="0"/>
      <c:spPr>
        <a:noFill/>
        <a:ln>
          <a:noFill/>
        </a:ln>
        <a:effectLst/>
      </c:spPr>
      <c:txPr>
        <a:bodyPr rot="0" spcFirstLastPara="1" vertOverflow="ellipsis" vert="horz" wrap="square" anchor="ctr" anchorCtr="1"/>
        <a:lstStyle/>
        <a:p>
          <a:pPr>
            <a:defRPr sz="1200" b="1" i="0" u="none" strike="noStrike" kern="1200" spc="100" baseline="0">
              <a:solidFill>
                <a:schemeClr val="bg1"/>
              </a:solidFill>
              <a:effectLst>
                <a:outerShdw blurRad="50800" dist="38100" dir="5400000" algn="t" rotWithShape="0">
                  <a:prstClr val="black">
                    <a:alpha val="40000"/>
                  </a:prstClr>
                </a:outerShdw>
              </a:effectLst>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3390047157581547"/>
          <c:y val="7.5003432879261533E-2"/>
          <c:w val="0.74688656059097003"/>
          <c:h val="0.85327664394735347"/>
        </c:manualLayout>
      </c:layout>
      <c:barChart>
        <c:barDir val="col"/>
        <c:grouping val="clustered"/>
        <c:varyColors val="0"/>
        <c:ser>
          <c:idx val="0"/>
          <c:order val="0"/>
          <c:tx>
            <c:strRef>
              <c:f>'Applications by age gender'!$B$2</c:f>
              <c:strCache>
                <c:ptCount val="1"/>
                <c:pt idx="0">
                  <c:v>Female</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'Applications by age gender'!$A$3:$A$13</c:f>
              <c:strCache>
                <c:ptCount val="11"/>
                <c:pt idx="0">
                  <c:v>Under 20yrs</c:v>
                </c:pt>
                <c:pt idx="1">
                  <c:v>20-24</c:v>
                </c:pt>
                <c:pt idx="2">
                  <c:v>25-29</c:v>
                </c:pt>
                <c:pt idx="3">
                  <c:v>30-34</c:v>
                </c:pt>
                <c:pt idx="4">
                  <c:v>35yrs</c:v>
                </c:pt>
                <c:pt idx="5">
                  <c:v>36-39</c:v>
                </c:pt>
                <c:pt idx="6">
                  <c:v>40-44</c:v>
                </c:pt>
                <c:pt idx="7">
                  <c:v>45-49</c:v>
                </c:pt>
                <c:pt idx="8">
                  <c:v>50-54</c:v>
                </c:pt>
                <c:pt idx="9">
                  <c:v>55-59</c:v>
                </c:pt>
                <c:pt idx="10">
                  <c:v>60 and above</c:v>
                </c:pt>
              </c:strCache>
            </c:strRef>
          </c:cat>
          <c:val>
            <c:numRef>
              <c:f>'Applications by age gender'!$B$3:$B$13</c:f>
            </c:numRef>
          </c:val>
          <c:extLst>
            <c:ext xmlns:c16="http://schemas.microsoft.com/office/drawing/2014/chart" uri="{C3380CC4-5D6E-409C-BE32-E72D297353CC}">
              <c16:uniqueId val="{00000000-F4E1-4A87-AA25-EE9F10FF6989}"/>
            </c:ext>
          </c:extLst>
        </c:ser>
        <c:ser>
          <c:idx val="1"/>
          <c:order val="1"/>
          <c:tx>
            <c:strRef>
              <c:f>'Applications by age gender'!$C$2</c:f>
              <c:strCache>
                <c:ptCount val="1"/>
                <c:pt idx="0">
                  <c:v>Male</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'Applications by age gender'!$A$3:$A$13</c:f>
              <c:strCache>
                <c:ptCount val="11"/>
                <c:pt idx="0">
                  <c:v>Under 20yrs</c:v>
                </c:pt>
                <c:pt idx="1">
                  <c:v>20-24</c:v>
                </c:pt>
                <c:pt idx="2">
                  <c:v>25-29</c:v>
                </c:pt>
                <c:pt idx="3">
                  <c:v>30-34</c:v>
                </c:pt>
                <c:pt idx="4">
                  <c:v>35yrs</c:v>
                </c:pt>
                <c:pt idx="5">
                  <c:v>36-39</c:v>
                </c:pt>
                <c:pt idx="6">
                  <c:v>40-44</c:v>
                </c:pt>
                <c:pt idx="7">
                  <c:v>45-49</c:v>
                </c:pt>
                <c:pt idx="8">
                  <c:v>50-54</c:v>
                </c:pt>
                <c:pt idx="9">
                  <c:v>55-59</c:v>
                </c:pt>
                <c:pt idx="10">
                  <c:v>60 and above</c:v>
                </c:pt>
              </c:strCache>
            </c:strRef>
          </c:cat>
          <c:val>
            <c:numRef>
              <c:f>'Applications by age gender'!$C$3:$C$13</c:f>
            </c:numRef>
          </c:val>
          <c:extLst>
            <c:ext xmlns:c16="http://schemas.microsoft.com/office/drawing/2014/chart" uri="{C3380CC4-5D6E-409C-BE32-E72D297353CC}">
              <c16:uniqueId val="{00000001-F4E1-4A87-AA25-EE9F10FF6989}"/>
            </c:ext>
          </c:extLst>
        </c:ser>
        <c:ser>
          <c:idx val="2"/>
          <c:order val="2"/>
          <c:tx>
            <c:strRef>
              <c:f>'Applications by age gender'!$D$2</c:f>
              <c:strCache>
                <c:ptCount val="1"/>
                <c:pt idx="0">
                  <c:v>Grand Total</c:v>
                </c:pt>
              </c:strCache>
            </c:strRef>
          </c:tx>
          <c:spPr>
            <a:solidFill>
              <a:schemeClr val="accent4">
                <a:lumMod val="40000"/>
                <a:lumOff val="60000"/>
              </a:schemeClr>
            </a:solidFill>
            <a:ln>
              <a:noFill/>
            </a:ln>
            <a:effectLst>
              <a:outerShdw blurRad="57150" dist="19050" dir="5400000" algn="ctr" rotWithShape="0">
                <a:srgbClr val="000000">
                  <a:alpha val="63000"/>
                </a:srgbClr>
              </a:outerShdw>
            </a:effectLst>
          </c:spPr>
          <c:invertIfNegative val="0"/>
          <c:cat>
            <c:strRef>
              <c:f>'Applications by age gender'!$A$3:$A$13</c:f>
              <c:strCache>
                <c:ptCount val="11"/>
                <c:pt idx="0">
                  <c:v>Under 20yrs</c:v>
                </c:pt>
                <c:pt idx="1">
                  <c:v>20-24</c:v>
                </c:pt>
                <c:pt idx="2">
                  <c:v>25-29</c:v>
                </c:pt>
                <c:pt idx="3">
                  <c:v>30-34</c:v>
                </c:pt>
                <c:pt idx="4">
                  <c:v>35yrs</c:v>
                </c:pt>
                <c:pt idx="5">
                  <c:v>36-39</c:v>
                </c:pt>
                <c:pt idx="6">
                  <c:v>40-44</c:v>
                </c:pt>
                <c:pt idx="7">
                  <c:v>45-49</c:v>
                </c:pt>
                <c:pt idx="8">
                  <c:v>50-54</c:v>
                </c:pt>
                <c:pt idx="9">
                  <c:v>55-59</c:v>
                </c:pt>
                <c:pt idx="10">
                  <c:v>60 and above</c:v>
                </c:pt>
              </c:strCache>
            </c:strRef>
          </c:cat>
          <c:val>
            <c:numRef>
              <c:f>'Applications by age gender'!$D$3:$D$13</c:f>
              <c:numCache>
                <c:formatCode>_(* #,##0_);_(* \(#,##0\);_(* "-"??_);_(@_)</c:formatCode>
                <c:ptCount val="11"/>
                <c:pt idx="0">
                  <c:v>794618</c:v>
                </c:pt>
                <c:pt idx="1">
                  <c:v>2041043</c:v>
                </c:pt>
                <c:pt idx="2">
                  <c:v>1531268</c:v>
                </c:pt>
                <c:pt idx="3">
                  <c:v>1152460</c:v>
                </c:pt>
                <c:pt idx="4">
                  <c:v>202317</c:v>
                </c:pt>
                <c:pt idx="5">
                  <c:v>703109</c:v>
                </c:pt>
                <c:pt idx="6">
                  <c:v>698115</c:v>
                </c:pt>
                <c:pt idx="7">
                  <c:v>629185</c:v>
                </c:pt>
                <c:pt idx="8">
                  <c:v>595413</c:v>
                </c:pt>
                <c:pt idx="9">
                  <c:v>569798</c:v>
                </c:pt>
                <c:pt idx="10">
                  <c:v>24312</c:v>
                </c:pt>
              </c:numCache>
            </c:numRef>
          </c:val>
          <c:extLst>
            <c:ext xmlns:c16="http://schemas.microsoft.com/office/drawing/2014/chart" uri="{C3380CC4-5D6E-409C-BE32-E72D297353CC}">
              <c16:uniqueId val="{00000002-F4E1-4A87-AA25-EE9F10FF6989}"/>
            </c:ext>
          </c:extLst>
        </c:ser>
        <c:dLbls>
          <c:showLegendKey val="0"/>
          <c:showVal val="0"/>
          <c:showCatName val="0"/>
          <c:showSerName val="0"/>
          <c:showPercent val="0"/>
          <c:showBubbleSize val="0"/>
        </c:dLbls>
        <c:gapWidth val="100"/>
        <c:overlap val="-24"/>
        <c:axId val="500585752"/>
        <c:axId val="500584184"/>
      </c:barChart>
      <c:catAx>
        <c:axId val="500585752"/>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500584184"/>
        <c:crosses val="autoZero"/>
        <c:auto val="1"/>
        <c:lblAlgn val="ctr"/>
        <c:lblOffset val="100"/>
        <c:noMultiLvlLbl val="0"/>
      </c:catAx>
      <c:valAx>
        <c:axId val="500584184"/>
        <c:scaling>
          <c:orientation val="minMax"/>
        </c:scaling>
        <c:delete val="0"/>
        <c:axPos val="l"/>
        <c:majorGridlines>
          <c:spPr>
            <a:ln w="9525" cap="flat" cmpd="sng" algn="ctr">
              <a:solidFill>
                <a:schemeClr val="lt1">
                  <a:lumMod val="95000"/>
                  <a:alpha val="10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500585752"/>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50444" y="1"/>
            <a:ext cx="2945659" cy="498056"/>
          </a:xfrm>
          <a:prstGeom prst="rect">
            <a:avLst/>
          </a:prstGeom>
        </p:spPr>
        <p:txBody>
          <a:bodyPr vert="horz" lIns="91440" tIns="45720" rIns="91440" bIns="45720" rtlCol="0"/>
          <a:lstStyle>
            <a:lvl1pPr algn="r">
              <a:defRPr sz="1200"/>
            </a:lvl1pPr>
          </a:lstStyle>
          <a:p>
            <a:fld id="{62B4F54B-97FB-45C8-BA25-82097BF470BC}" type="datetimeFigureOut">
              <a:rPr lang="en-ZA" smtClean="0"/>
              <a:t>2020/11/04</a:t>
            </a:fld>
            <a:endParaRPr lang="en-ZA"/>
          </a:p>
        </p:txBody>
      </p:sp>
      <p:sp>
        <p:nvSpPr>
          <p:cNvPr id="4" name="Footer Placeholder 3"/>
          <p:cNvSpPr>
            <a:spLocks noGrp="1"/>
          </p:cNvSpPr>
          <p:nvPr>
            <p:ph type="ftr" sz="quarter" idx="2"/>
          </p:nvPr>
        </p:nvSpPr>
        <p:spPr>
          <a:xfrm>
            <a:off x="0" y="9428586"/>
            <a:ext cx="2945659" cy="498055"/>
          </a:xfrm>
          <a:prstGeom prst="rect">
            <a:avLst/>
          </a:prstGeom>
        </p:spPr>
        <p:txBody>
          <a:bodyPr vert="horz" lIns="91440" tIns="45720" rIns="91440" bIns="45720" rtlCol="0" anchor="b"/>
          <a:lstStyle>
            <a:lvl1pPr algn="l">
              <a:defRPr sz="1200"/>
            </a:lvl1pPr>
          </a:lstStyle>
          <a:p>
            <a:endParaRPr lang="en-ZA"/>
          </a:p>
        </p:txBody>
      </p:sp>
    </p:spTree>
    <p:extLst>
      <p:ext uri="{BB962C8B-B14F-4D97-AF65-F5344CB8AC3E}">
        <p14:creationId xmlns:p14="http://schemas.microsoft.com/office/powerpoint/2010/main" val="1552258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4" y="1"/>
            <a:ext cx="2945659" cy="498056"/>
          </a:xfrm>
          <a:prstGeom prst="rect">
            <a:avLst/>
          </a:prstGeom>
        </p:spPr>
        <p:txBody>
          <a:bodyPr vert="horz" lIns="91440" tIns="45720" rIns="91440" bIns="45720" rtlCol="0"/>
          <a:lstStyle>
            <a:lvl1pPr algn="r">
              <a:defRPr sz="1200"/>
            </a:lvl1pPr>
          </a:lstStyle>
          <a:p>
            <a:fld id="{C2BE7A5C-A94C-4FE9-9757-1B97BC7E2E05}" type="datetimeFigureOut">
              <a:rPr lang="en-ZA" smtClean="0"/>
              <a:t>2020/11/04</a:t>
            </a:fld>
            <a:endParaRPr lang="en-ZA"/>
          </a:p>
        </p:txBody>
      </p:sp>
      <p:sp>
        <p:nvSpPr>
          <p:cNvPr id="4" name="Slide Image Placeholder 3"/>
          <p:cNvSpPr>
            <a:spLocks noGrp="1" noRot="1" noChangeAspect="1"/>
          </p:cNvSpPr>
          <p:nvPr>
            <p:ph type="sldImg" idx="2"/>
          </p:nvPr>
        </p:nvSpPr>
        <p:spPr>
          <a:xfrm>
            <a:off x="422275" y="1239838"/>
            <a:ext cx="5953125"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6"/>
            <a:ext cx="2945659" cy="498055"/>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4" y="9428586"/>
            <a:ext cx="2945659" cy="498055"/>
          </a:xfrm>
          <a:prstGeom prst="rect">
            <a:avLst/>
          </a:prstGeom>
        </p:spPr>
        <p:txBody>
          <a:bodyPr vert="horz" lIns="91440" tIns="45720" rIns="91440" bIns="45720" rtlCol="0" anchor="b"/>
          <a:lstStyle>
            <a:lvl1pPr algn="r">
              <a:defRPr sz="1200"/>
            </a:lvl1pPr>
          </a:lstStyle>
          <a:p>
            <a:fld id="{BE1501FE-A18F-41C3-A9C2-95DD74A07E99}" type="slidenum">
              <a:rPr lang="en-ZA" smtClean="0"/>
              <a:t>‹#›</a:t>
            </a:fld>
            <a:endParaRPr lang="en-ZA"/>
          </a:p>
        </p:txBody>
      </p:sp>
    </p:spTree>
    <p:extLst>
      <p:ext uri="{BB962C8B-B14F-4D97-AF65-F5344CB8AC3E}">
        <p14:creationId xmlns:p14="http://schemas.microsoft.com/office/powerpoint/2010/main" val="103309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501FE-A18F-41C3-A9C2-95DD74A07E99}" type="slidenum">
              <a:rPr lang="en-ZA" smtClean="0"/>
              <a:t>1</a:t>
            </a:fld>
            <a:endParaRPr lang="en-ZA"/>
          </a:p>
        </p:txBody>
      </p:sp>
    </p:spTree>
    <p:extLst>
      <p:ext uri="{BB962C8B-B14F-4D97-AF65-F5344CB8AC3E}">
        <p14:creationId xmlns:p14="http://schemas.microsoft.com/office/powerpoint/2010/main" val="2329845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501FE-A18F-41C3-A9C2-95DD74A07E99}" type="slidenum">
              <a:rPr lang="en-ZA" smtClean="0"/>
              <a:t>6</a:t>
            </a:fld>
            <a:endParaRPr lang="en-ZA"/>
          </a:p>
        </p:txBody>
      </p:sp>
    </p:spTree>
    <p:extLst>
      <p:ext uri="{BB962C8B-B14F-4D97-AF65-F5344CB8AC3E}">
        <p14:creationId xmlns:p14="http://schemas.microsoft.com/office/powerpoint/2010/main" val="2774468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D57D4-B211-4F22-A728-6FB949B628BD}"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0869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1DDA9A-CDF3-4BAE-81A6-8D3F2A4A270B}" type="datetime1">
              <a:rPr lang="en-ZA" smtClean="0"/>
              <a:t>2020/11/04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EEB7D3C-0E4C-4373-9A34-E7674E85243A}" type="slidenum">
              <a:rPr lang="en-ZA" smtClean="0"/>
              <a:t>‹#›</a:t>
            </a:fld>
            <a:endParaRPr lang="en-ZA"/>
          </a:p>
        </p:txBody>
      </p:sp>
    </p:spTree>
    <p:extLst>
      <p:ext uri="{BB962C8B-B14F-4D97-AF65-F5344CB8AC3E}">
        <p14:creationId xmlns:p14="http://schemas.microsoft.com/office/powerpoint/2010/main" val="24621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71EA92-104C-4F83-BD19-BFDB95B78439}" type="datetime1">
              <a:rPr lang="en-ZA" smtClean="0"/>
              <a:t>2020/11/04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EEB7D3C-0E4C-4373-9A34-E7674E85243A}" type="slidenum">
              <a:rPr lang="en-ZA" smtClean="0"/>
              <a:t>‹#›</a:t>
            </a:fld>
            <a:endParaRPr lang="en-ZA"/>
          </a:p>
        </p:txBody>
      </p:sp>
    </p:spTree>
    <p:extLst>
      <p:ext uri="{BB962C8B-B14F-4D97-AF65-F5344CB8AC3E}">
        <p14:creationId xmlns:p14="http://schemas.microsoft.com/office/powerpoint/2010/main" val="2699655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B67BEE-8AE7-4495-B723-0520E898F11D}" type="datetime1">
              <a:rPr lang="en-ZA" smtClean="0"/>
              <a:t>2020/11/04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EEB7D3C-0E4C-4373-9A34-E7674E85243A}" type="slidenum">
              <a:rPr lang="en-ZA" smtClean="0"/>
              <a:t>‹#›</a:t>
            </a:fld>
            <a:endParaRPr lang="en-ZA"/>
          </a:p>
        </p:txBody>
      </p:sp>
    </p:spTree>
    <p:extLst>
      <p:ext uri="{BB962C8B-B14F-4D97-AF65-F5344CB8AC3E}">
        <p14:creationId xmlns:p14="http://schemas.microsoft.com/office/powerpoint/2010/main" val="274303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BFCAE1-4318-40B1-A00A-A6CA3E9B1B2D}" type="datetimeFigureOut">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2020/11/04</a:t>
            </a:fld>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E9EACE-C6C8-4358-B9CA-F5DF6D421B71}" type="slidenum">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8945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BFCAE1-4318-40B1-A00A-A6CA3E9B1B2D}" type="datetimeFigureOut">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2020/11/04</a:t>
            </a:fld>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E9EACE-C6C8-4358-B9CA-F5DF6D421B71}" type="slidenum">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5848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BFCAE1-4318-40B1-A00A-A6CA3E9B1B2D}" type="datetimeFigureOut">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2020/11/04</a:t>
            </a:fld>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E9EACE-C6C8-4358-B9CA-F5DF6D421B71}" type="slidenum">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92587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BFCAE1-4318-40B1-A00A-A6CA3E9B1B2D}" type="datetimeFigureOut">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2020/11/04</a:t>
            </a:fld>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E9EACE-C6C8-4358-B9CA-F5DF6D421B71}" type="slidenum">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9952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BFCAE1-4318-40B1-A00A-A6CA3E9B1B2D}" type="datetimeFigureOut">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2020/11/04</a:t>
            </a:fld>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E9EACE-C6C8-4358-B9CA-F5DF6D421B71}" type="slidenum">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49757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BFCAE1-4318-40B1-A00A-A6CA3E9B1B2D}" type="datetimeFigureOut">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2020/11/04</a:t>
            </a:fld>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E9EACE-C6C8-4358-B9CA-F5DF6D421B71}" type="slidenum">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75486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BFCAE1-4318-40B1-A00A-A6CA3E9B1B2D}" type="datetimeFigureOut">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2020/11/04</a:t>
            </a:fld>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E9EACE-C6C8-4358-B9CA-F5DF6D421B71}" type="slidenum">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86198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BFCAE1-4318-40B1-A00A-A6CA3E9B1B2D}" type="datetimeFigureOut">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2020/11/04</a:t>
            </a:fld>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E9EACE-C6C8-4358-B9CA-F5DF6D421B71}" type="slidenum">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2239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5A1BF9-E54E-4FF8-AE06-7BB9906BC807}" type="datetime1">
              <a:rPr lang="en-ZA" smtClean="0"/>
              <a:t>2020/11/04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EEB7D3C-0E4C-4373-9A34-E7674E85243A}" type="slidenum">
              <a:rPr lang="en-ZA" smtClean="0"/>
              <a:t>‹#›</a:t>
            </a:fld>
            <a:endParaRPr lang="en-ZA"/>
          </a:p>
        </p:txBody>
      </p:sp>
    </p:spTree>
    <p:extLst>
      <p:ext uri="{BB962C8B-B14F-4D97-AF65-F5344CB8AC3E}">
        <p14:creationId xmlns:p14="http://schemas.microsoft.com/office/powerpoint/2010/main" val="2112364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BFCAE1-4318-40B1-A00A-A6CA3E9B1B2D}" type="datetimeFigureOut">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2020/11/04</a:t>
            </a:fld>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E9EACE-C6C8-4358-B9CA-F5DF6D421B71}" type="slidenum">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72745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BFCAE1-4318-40B1-A00A-A6CA3E9B1B2D}" type="datetimeFigureOut">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2020/11/04</a:t>
            </a:fld>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E9EACE-C6C8-4358-B9CA-F5DF6D421B71}" type="slidenum">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27420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BFCAE1-4318-40B1-A00A-A6CA3E9B1B2D}" type="datetimeFigureOut">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2020/11/04</a:t>
            </a:fld>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E9EACE-C6C8-4358-B9CA-F5DF6D421B71}" type="slidenum">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16249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239350" y="285728"/>
            <a:ext cx="10561173" cy="911024"/>
          </a:xfrm>
        </p:spPr>
        <p:txBody>
          <a:bodyPr/>
          <a:lstStyle>
            <a:lvl1pPr>
              <a:defRPr>
                <a:effectLst/>
              </a:defRPr>
            </a:lvl1pPr>
          </a:lstStyle>
          <a:p>
            <a:r>
              <a:rPr lang="en-US" dirty="0" smtClean="0"/>
              <a:t>Click to edit Master title style</a:t>
            </a:r>
            <a:endParaRPr lang="en-ZA" dirty="0"/>
          </a:p>
        </p:txBody>
      </p:sp>
      <p:sp>
        <p:nvSpPr>
          <p:cNvPr id="3" name="Text Placeholder 2"/>
          <p:cNvSpPr>
            <a:spLocks noGrp="1"/>
          </p:cNvSpPr>
          <p:nvPr>
            <p:ph type="body"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cxnSp>
        <p:nvCxnSpPr>
          <p:cNvPr id="10" name="Straight Connector 9"/>
          <p:cNvCxnSpPr/>
          <p:nvPr userDrawn="1"/>
        </p:nvCxnSpPr>
        <p:spPr>
          <a:xfrm>
            <a:off x="911425" y="6424062"/>
            <a:ext cx="1113723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7210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BA27307-0326-43AB-9D70-9767521F2199}" type="datetime1">
              <a:rPr lang="en-ZA" smtClean="0"/>
              <a:t>2020/11/04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EEB7D3C-0E4C-4373-9A34-E7674E85243A}" type="slidenum">
              <a:rPr lang="en-ZA" smtClean="0"/>
              <a:t>‹#›</a:t>
            </a:fld>
            <a:endParaRPr lang="en-ZA"/>
          </a:p>
        </p:txBody>
      </p:sp>
    </p:spTree>
    <p:extLst>
      <p:ext uri="{BB962C8B-B14F-4D97-AF65-F5344CB8AC3E}">
        <p14:creationId xmlns:p14="http://schemas.microsoft.com/office/powerpoint/2010/main" val="3150293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848DF6-2EDD-4814-954D-D0C8025417B2}" type="datetime1">
              <a:rPr lang="en-ZA" smtClean="0"/>
              <a:t>2020/11/04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EEB7D3C-0E4C-4373-9A34-E7674E85243A}" type="slidenum">
              <a:rPr lang="en-ZA" smtClean="0"/>
              <a:t>‹#›</a:t>
            </a:fld>
            <a:endParaRPr lang="en-ZA"/>
          </a:p>
        </p:txBody>
      </p:sp>
    </p:spTree>
    <p:extLst>
      <p:ext uri="{BB962C8B-B14F-4D97-AF65-F5344CB8AC3E}">
        <p14:creationId xmlns:p14="http://schemas.microsoft.com/office/powerpoint/2010/main" val="2605909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7A1457-2992-4155-851E-EA60C7AAD517}" type="datetime1">
              <a:rPr lang="en-ZA" smtClean="0"/>
              <a:t>2020/11/04</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0EEB7D3C-0E4C-4373-9A34-E7674E85243A}" type="slidenum">
              <a:rPr lang="en-ZA" smtClean="0"/>
              <a:t>‹#›</a:t>
            </a:fld>
            <a:endParaRPr lang="en-ZA"/>
          </a:p>
        </p:txBody>
      </p:sp>
    </p:spTree>
    <p:extLst>
      <p:ext uri="{BB962C8B-B14F-4D97-AF65-F5344CB8AC3E}">
        <p14:creationId xmlns:p14="http://schemas.microsoft.com/office/powerpoint/2010/main" val="1502000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2592FD-0015-4C3F-B616-2584786A43AC}" type="datetime1">
              <a:rPr lang="en-ZA" smtClean="0"/>
              <a:t>2020/11/04</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0EEB7D3C-0E4C-4373-9A34-E7674E85243A}" type="slidenum">
              <a:rPr lang="en-ZA" smtClean="0"/>
              <a:t>‹#›</a:t>
            </a:fld>
            <a:endParaRPr lang="en-ZA"/>
          </a:p>
        </p:txBody>
      </p:sp>
    </p:spTree>
    <p:extLst>
      <p:ext uri="{BB962C8B-B14F-4D97-AF65-F5344CB8AC3E}">
        <p14:creationId xmlns:p14="http://schemas.microsoft.com/office/powerpoint/2010/main" val="1925447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44D66F-A2A4-497E-82CF-C63EBD915E7A}" type="datetime1">
              <a:rPr lang="en-ZA" smtClean="0"/>
              <a:t>2020/11/04</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0EEB7D3C-0E4C-4373-9A34-E7674E85243A}" type="slidenum">
              <a:rPr lang="en-ZA" smtClean="0"/>
              <a:t>‹#›</a:t>
            </a:fld>
            <a:endParaRPr lang="en-ZA"/>
          </a:p>
        </p:txBody>
      </p:sp>
    </p:spTree>
    <p:extLst>
      <p:ext uri="{BB962C8B-B14F-4D97-AF65-F5344CB8AC3E}">
        <p14:creationId xmlns:p14="http://schemas.microsoft.com/office/powerpoint/2010/main" val="3351370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3CC1A29-42A9-497C-9E46-F37C0C1A53FB}" type="datetime1">
              <a:rPr lang="en-ZA" smtClean="0"/>
              <a:t>2020/11/04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EEB7D3C-0E4C-4373-9A34-E7674E85243A}" type="slidenum">
              <a:rPr lang="en-ZA" smtClean="0"/>
              <a:t>‹#›</a:t>
            </a:fld>
            <a:endParaRPr lang="en-ZA"/>
          </a:p>
        </p:txBody>
      </p:sp>
    </p:spTree>
    <p:extLst>
      <p:ext uri="{BB962C8B-B14F-4D97-AF65-F5344CB8AC3E}">
        <p14:creationId xmlns:p14="http://schemas.microsoft.com/office/powerpoint/2010/main" val="3549009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52A2873-EF5A-4B1B-B3A0-71C42D473CF9}" type="datetime1">
              <a:rPr lang="en-ZA" smtClean="0"/>
              <a:t>2020/11/04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EEB7D3C-0E4C-4373-9A34-E7674E85243A}" type="slidenum">
              <a:rPr lang="en-ZA" smtClean="0"/>
              <a:t>‹#›</a:t>
            </a:fld>
            <a:endParaRPr lang="en-ZA"/>
          </a:p>
        </p:txBody>
      </p:sp>
    </p:spTree>
    <p:extLst>
      <p:ext uri="{BB962C8B-B14F-4D97-AF65-F5344CB8AC3E}">
        <p14:creationId xmlns:p14="http://schemas.microsoft.com/office/powerpoint/2010/main" val="2987956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DA5DD-ED22-46D6-8BD9-14F143D6D462}" type="datetime1">
              <a:rPr lang="en-ZA" smtClean="0"/>
              <a:t>2020/11/04</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EB7D3C-0E4C-4373-9A34-E7674E85243A}" type="slidenum">
              <a:rPr lang="en-ZA" smtClean="0"/>
              <a:t>‹#›</a:t>
            </a:fld>
            <a:endParaRPr lang="en-ZA"/>
          </a:p>
        </p:txBody>
      </p:sp>
    </p:spTree>
    <p:extLst>
      <p:ext uri="{BB962C8B-B14F-4D97-AF65-F5344CB8AC3E}">
        <p14:creationId xmlns:p14="http://schemas.microsoft.com/office/powerpoint/2010/main" val="341389306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7BFCAE1-4318-40B1-A00A-A6CA3E9B1B2D}" type="datetimeFigureOut">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2020/11/04</a:t>
            </a:fld>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6E9EACE-C6C8-4358-B9CA-F5DF6D421B71}" type="slidenum">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9815353"/>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EB7D3C-0E4C-4373-9A34-E7674E85243A}" type="slidenum">
              <a:rPr lang="en-ZA" smtClean="0"/>
              <a:t>1</a:t>
            </a:fld>
            <a:endParaRPr lang="en-ZA"/>
          </a:p>
        </p:txBody>
      </p:sp>
      <p:sp>
        <p:nvSpPr>
          <p:cNvPr id="4" name="Rectangle 3">
            <a:extLst>
              <a:ext uri="{FF2B5EF4-FFF2-40B4-BE49-F238E27FC236}">
                <a16:creationId xmlns:a16="http://schemas.microsoft.com/office/drawing/2014/main" id="{4C148E98-278F-BB4C-9D40-6F2E7FCFC9AD}"/>
              </a:ext>
            </a:extLst>
          </p:cNvPr>
          <p:cNvSpPr/>
          <p:nvPr/>
        </p:nvSpPr>
        <p:spPr>
          <a:xfrm>
            <a:off x="-203200" y="0"/>
            <a:ext cx="12506037" cy="1569660"/>
          </a:xfrm>
          <a:prstGeom prst="rect">
            <a:avLst/>
          </a:prstGeom>
          <a:noFill/>
        </p:spPr>
        <p:txBody>
          <a:bodyPr wrap="square">
            <a:spAutoFit/>
          </a:bodyPr>
          <a:lstStyle/>
          <a:p>
            <a:pPr algn="ctr" defTabSz="344426">
              <a:tabLst>
                <a:tab pos="190494" algn="l"/>
              </a:tabLst>
              <a:defRPr/>
            </a:pPr>
            <a:r>
              <a:rPr lang="en-US" sz="4800" b="1" dirty="0">
                <a:solidFill>
                  <a:schemeClr val="accent6">
                    <a:lumMod val="75000"/>
                  </a:schemeClr>
                </a:solidFill>
                <a:latin typeface="Century Gothic" panose="020B0502020202020204" pitchFamily="34" charset="0"/>
              </a:rPr>
              <a:t>Social Protection during COVID-19 in South </a:t>
            </a:r>
            <a:r>
              <a:rPr lang="en-US" sz="4800" b="1" dirty="0" smtClean="0">
                <a:solidFill>
                  <a:schemeClr val="accent6">
                    <a:lumMod val="75000"/>
                  </a:schemeClr>
                </a:solidFill>
                <a:latin typeface="Century Gothic" panose="020B0502020202020204" pitchFamily="34" charset="0"/>
              </a:rPr>
              <a:t>Africa</a:t>
            </a:r>
            <a:endParaRPr lang="en-ZA" sz="4800" b="1" dirty="0">
              <a:latin typeface="Century Gothic" panose="020B0502020202020204" pitchFamily="34" charset="0"/>
            </a:endParaRPr>
          </a:p>
        </p:txBody>
      </p:sp>
      <p:sp>
        <p:nvSpPr>
          <p:cNvPr id="5" name="Rectangle 4">
            <a:extLst>
              <a:ext uri="{FF2B5EF4-FFF2-40B4-BE49-F238E27FC236}">
                <a16:creationId xmlns:a16="http://schemas.microsoft.com/office/drawing/2014/main" id="{2103AF04-2802-A547-8729-BDB60B2190E1}"/>
              </a:ext>
            </a:extLst>
          </p:cNvPr>
          <p:cNvSpPr/>
          <p:nvPr/>
        </p:nvSpPr>
        <p:spPr>
          <a:xfrm>
            <a:off x="381611" y="1486536"/>
            <a:ext cx="11629876" cy="166248"/>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ZA" sz="965"/>
          </a:p>
        </p:txBody>
      </p:sp>
      <p:pic>
        <p:nvPicPr>
          <p:cNvPr id="6" name="Picture 5"/>
          <p:cNvPicPr>
            <a:picLocks noChangeAspect="1"/>
          </p:cNvPicPr>
          <p:nvPr/>
        </p:nvPicPr>
        <p:blipFill>
          <a:blip r:embed="rId3"/>
          <a:stretch>
            <a:fillRect/>
          </a:stretch>
        </p:blipFill>
        <p:spPr>
          <a:xfrm>
            <a:off x="297455" y="1938969"/>
            <a:ext cx="4208444" cy="3601724"/>
          </a:xfrm>
          <a:prstGeom prst="rect">
            <a:avLst/>
          </a:prstGeom>
        </p:spPr>
      </p:pic>
      <p:pic>
        <p:nvPicPr>
          <p:cNvPr id="8" name="Picture 7"/>
          <p:cNvPicPr>
            <a:picLocks noChangeAspect="1"/>
          </p:cNvPicPr>
          <p:nvPr/>
        </p:nvPicPr>
        <p:blipFill>
          <a:blip r:embed="rId4"/>
          <a:stretch>
            <a:fillRect/>
          </a:stretch>
        </p:blipFill>
        <p:spPr>
          <a:xfrm>
            <a:off x="4737253" y="1954703"/>
            <a:ext cx="3745735" cy="3585990"/>
          </a:xfrm>
          <a:prstGeom prst="rect">
            <a:avLst/>
          </a:prstGeom>
        </p:spPr>
      </p:pic>
      <p:pic>
        <p:nvPicPr>
          <p:cNvPr id="9" name="Picture 8"/>
          <p:cNvPicPr>
            <a:picLocks noChangeAspect="1"/>
          </p:cNvPicPr>
          <p:nvPr/>
        </p:nvPicPr>
        <p:blipFill>
          <a:blip r:embed="rId5"/>
          <a:stretch>
            <a:fillRect/>
          </a:stretch>
        </p:blipFill>
        <p:spPr>
          <a:xfrm>
            <a:off x="8610600" y="1954704"/>
            <a:ext cx="3320667" cy="3585990"/>
          </a:xfrm>
          <a:prstGeom prst="rect">
            <a:avLst/>
          </a:prstGeom>
        </p:spPr>
      </p:pic>
    </p:spTree>
    <p:extLst>
      <p:ext uri="{BB962C8B-B14F-4D97-AF65-F5344CB8AC3E}">
        <p14:creationId xmlns:p14="http://schemas.microsoft.com/office/powerpoint/2010/main" val="780892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008" y="1068780"/>
            <a:ext cx="11649693" cy="5364678"/>
          </a:xfrm>
        </p:spPr>
        <p:txBody>
          <a:bodyPr>
            <a:normAutofit/>
          </a:bodyPr>
          <a:lstStyle/>
          <a:p>
            <a:pPr algn="just">
              <a:lnSpc>
                <a:spcPct val="120000"/>
              </a:lnSpc>
              <a:spcBef>
                <a:spcPts val="0"/>
              </a:spcBef>
              <a:buFont typeface="Wingdings" panose="05000000000000000000" pitchFamily="2" charset="2"/>
              <a:buChar char="Ø"/>
            </a:pPr>
            <a:endParaRPr lang="en-US" sz="1800" dirty="0" smtClean="0">
              <a:latin typeface="Century Gothic" panose="020B0502020202020204" pitchFamily="34" charset="0"/>
            </a:endParaRPr>
          </a:p>
          <a:p>
            <a:pPr algn="just">
              <a:lnSpc>
                <a:spcPct val="120000"/>
              </a:lnSpc>
              <a:spcBef>
                <a:spcPts val="0"/>
              </a:spcBef>
              <a:buFont typeface="Wingdings" panose="05000000000000000000" pitchFamily="2" charset="2"/>
              <a:buChar char="Ø"/>
            </a:pPr>
            <a:endParaRPr lang="en-US" sz="1800" dirty="0">
              <a:latin typeface="Century Gothic" panose="020B0502020202020204" pitchFamily="34" charset="0"/>
            </a:endParaRPr>
          </a:p>
        </p:txBody>
      </p:sp>
      <p:sp>
        <p:nvSpPr>
          <p:cNvPr id="5" name="Slide Number Placeholder 4"/>
          <p:cNvSpPr>
            <a:spLocks noGrp="1"/>
          </p:cNvSpPr>
          <p:nvPr>
            <p:ph type="sldNum" sz="quarter" idx="12"/>
          </p:nvPr>
        </p:nvSpPr>
        <p:spPr/>
        <p:txBody>
          <a:bodyPr/>
          <a:lstStyle/>
          <a:p>
            <a:fld id="{0EEB7D3C-0E4C-4373-9A34-E7674E85243A}" type="slidenum">
              <a:rPr lang="en-ZA" smtClean="0"/>
              <a:t>10</a:t>
            </a:fld>
            <a:endParaRPr lang="en-ZA"/>
          </a:p>
        </p:txBody>
      </p:sp>
      <p:sp>
        <p:nvSpPr>
          <p:cNvPr id="7" name="Rectangle 6"/>
          <p:cNvSpPr/>
          <p:nvPr/>
        </p:nvSpPr>
        <p:spPr>
          <a:xfrm>
            <a:off x="83127" y="781774"/>
            <a:ext cx="11970327" cy="156378"/>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ZA" sz="965"/>
          </a:p>
        </p:txBody>
      </p:sp>
      <p:sp>
        <p:nvSpPr>
          <p:cNvPr id="8" name="Title 1"/>
          <p:cNvSpPr txBox="1">
            <a:spLocks/>
          </p:cNvSpPr>
          <p:nvPr/>
        </p:nvSpPr>
        <p:spPr>
          <a:xfrm>
            <a:off x="95004" y="71845"/>
            <a:ext cx="11970326" cy="7099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ZA" sz="2800" b="1" dirty="0" smtClean="0"/>
          </a:p>
          <a:p>
            <a:pPr algn="ctr"/>
            <a:r>
              <a:rPr lang="en-ZA" sz="2800" b="1" dirty="0" err="1" smtClean="0">
                <a:latin typeface="Century Gothic" panose="020B0502020202020204" pitchFamily="34" charset="0"/>
              </a:rPr>
              <a:t>Covid</a:t>
            </a:r>
            <a:r>
              <a:rPr lang="en-ZA" sz="2800" b="1" dirty="0" smtClean="0">
                <a:latin typeface="Century Gothic" panose="020B0502020202020204" pitchFamily="34" charset="0"/>
              </a:rPr>
              <a:t> 19 Response 2 </a:t>
            </a:r>
            <a:r>
              <a:rPr lang="en-ZA" sz="2800" b="1" dirty="0">
                <a:latin typeface="Century Gothic" panose="020B0502020202020204" pitchFamily="34" charset="0"/>
              </a:rPr>
              <a:t>– Food parcel </a:t>
            </a:r>
            <a:r>
              <a:rPr lang="en-ZA" sz="2800" b="1" dirty="0" smtClean="0">
                <a:latin typeface="Century Gothic" panose="020B0502020202020204" pitchFamily="34" charset="0"/>
              </a:rPr>
              <a:t>distribution</a:t>
            </a:r>
            <a:endParaRPr lang="en-ZA" sz="2800" b="1" dirty="0">
              <a:latin typeface="Century Gothic" panose="020B0502020202020204" pitchFamily="34" charset="0"/>
            </a:endParaRPr>
          </a:p>
          <a:p>
            <a:pPr algn="ctr"/>
            <a:endParaRPr lang="en-ZA" sz="2800" b="1" dirty="0">
              <a:latin typeface="Century Gothic" panose="020B0502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213388502"/>
              </p:ext>
            </p:extLst>
          </p:nvPr>
        </p:nvGraphicFramePr>
        <p:xfrm>
          <a:off x="363985" y="1068781"/>
          <a:ext cx="7137646" cy="5591454"/>
        </p:xfrm>
        <a:graphic>
          <a:graphicData uri="http://schemas.openxmlformats.org/drawingml/2006/table">
            <a:tbl>
              <a:tblPr firstRow="1" bandRow="1">
                <a:tableStyleId>{21E4AEA4-8DFA-4A89-87EB-49C32662AFE0}</a:tableStyleId>
              </a:tblPr>
              <a:tblGrid>
                <a:gridCol w="3256328">
                  <a:extLst>
                    <a:ext uri="{9D8B030D-6E8A-4147-A177-3AD203B41FA5}">
                      <a16:colId xmlns:a16="http://schemas.microsoft.com/office/drawing/2014/main" val="2883634465"/>
                    </a:ext>
                  </a:extLst>
                </a:gridCol>
                <a:gridCol w="1724102">
                  <a:extLst>
                    <a:ext uri="{9D8B030D-6E8A-4147-A177-3AD203B41FA5}">
                      <a16:colId xmlns:a16="http://schemas.microsoft.com/office/drawing/2014/main" val="1505188051"/>
                    </a:ext>
                  </a:extLst>
                </a:gridCol>
                <a:gridCol w="2157216">
                  <a:extLst>
                    <a:ext uri="{9D8B030D-6E8A-4147-A177-3AD203B41FA5}">
                      <a16:colId xmlns:a16="http://schemas.microsoft.com/office/drawing/2014/main" val="3437804161"/>
                    </a:ext>
                  </a:extLst>
                </a:gridCol>
              </a:tblGrid>
              <a:tr h="819929">
                <a:tc>
                  <a:txBody>
                    <a:bodyPr/>
                    <a:lstStyle/>
                    <a:p>
                      <a:r>
                        <a:rPr lang="en-ZA" sz="2000" dirty="0"/>
                        <a:t>DEPARTMENT /ENTITITY </a:t>
                      </a:r>
                    </a:p>
                  </a:txBody>
                  <a:tcPr/>
                </a:tc>
                <a:tc>
                  <a:txBody>
                    <a:bodyPr/>
                    <a:lstStyle/>
                    <a:p>
                      <a:r>
                        <a:rPr lang="en-ZA" sz="2000" dirty="0"/>
                        <a:t>FOOD PARCELS DISTRIBUTED </a:t>
                      </a:r>
                    </a:p>
                  </a:txBody>
                  <a:tcPr/>
                </a:tc>
                <a:tc>
                  <a:txBody>
                    <a:bodyPr/>
                    <a:lstStyle/>
                    <a:p>
                      <a:r>
                        <a:rPr lang="en-ZA" sz="2000" dirty="0"/>
                        <a:t>Estimated number of people reached  (1:5)</a:t>
                      </a:r>
                    </a:p>
                  </a:txBody>
                  <a:tcPr/>
                </a:tc>
                <a:extLst>
                  <a:ext uri="{0D108BD9-81ED-4DB2-BD59-A6C34878D82A}">
                    <a16:rowId xmlns:a16="http://schemas.microsoft.com/office/drawing/2014/main" val="2615240501"/>
                  </a:ext>
                </a:extLst>
              </a:tr>
              <a:tr h="819929">
                <a:tc>
                  <a:txBody>
                    <a:bodyPr/>
                    <a:lstStyle/>
                    <a:p>
                      <a:r>
                        <a:rPr lang="en-ZA" sz="2000" b="1" dirty="0"/>
                        <a:t>Department of Environment, </a:t>
                      </a:r>
                      <a:r>
                        <a:rPr lang="en-ZA" sz="2000" b="1" dirty="0" smtClean="0"/>
                        <a:t>Forestry </a:t>
                      </a:r>
                      <a:r>
                        <a:rPr lang="en-ZA" sz="2000" b="1" dirty="0"/>
                        <a:t>and Fisheries </a:t>
                      </a:r>
                      <a:endParaRPr lang="en-ZA" sz="2000" b="1" dirty="0">
                        <a:latin typeface="+mn-lt"/>
                      </a:endParaRPr>
                    </a:p>
                  </a:txBody>
                  <a:tcPr/>
                </a:tc>
                <a:tc>
                  <a:txBody>
                    <a:bodyPr/>
                    <a:lstStyle/>
                    <a:p>
                      <a:pPr algn="l" fontAlgn="b"/>
                      <a:r>
                        <a:rPr lang="en-US" sz="2000" b="0" i="0" u="none" strike="noStrike" dirty="0" smtClean="0">
                          <a:solidFill>
                            <a:srgbClr val="000000"/>
                          </a:solidFill>
                          <a:effectLst/>
                          <a:latin typeface="Calibri" panose="020F0502020204030204" pitchFamily="34" charset="0"/>
                        </a:rPr>
                        <a:t> 1 </a:t>
                      </a:r>
                      <a:r>
                        <a:rPr lang="en-US" sz="2000" b="0" i="0" u="none" strike="noStrike" dirty="0">
                          <a:solidFill>
                            <a:srgbClr val="000000"/>
                          </a:solidFill>
                          <a:effectLst/>
                          <a:latin typeface="Calibri" panose="020F0502020204030204" pitchFamily="34" charset="0"/>
                        </a:rPr>
                        <a:t>500</a:t>
                      </a:r>
                    </a:p>
                  </a:txBody>
                  <a:tcPr marL="9525" marR="9525" marT="9525" marB="0"/>
                </a:tc>
                <a:tc>
                  <a:txBody>
                    <a:bodyPr/>
                    <a:lstStyle/>
                    <a:p>
                      <a:pPr algn="l" fontAlgn="b"/>
                      <a:r>
                        <a:rPr lang="en-US" sz="2000" b="0" i="0" u="none" strike="noStrike" dirty="0" smtClean="0">
                          <a:solidFill>
                            <a:srgbClr val="000000"/>
                          </a:solidFill>
                          <a:effectLst/>
                          <a:latin typeface="Calibri" panose="020F0502020204030204" pitchFamily="34" charset="0"/>
                        </a:rPr>
                        <a:t> 7 </a:t>
                      </a:r>
                      <a:r>
                        <a:rPr lang="en-US" sz="2000" b="0" i="0" u="none" strike="noStrike" dirty="0">
                          <a:solidFill>
                            <a:srgbClr val="000000"/>
                          </a:solidFill>
                          <a:effectLst/>
                          <a:latin typeface="Calibri" panose="020F0502020204030204" pitchFamily="34" charset="0"/>
                        </a:rPr>
                        <a:t>500</a:t>
                      </a:r>
                    </a:p>
                  </a:txBody>
                  <a:tcPr marL="9525" marR="9525" marT="9525" marB="0"/>
                </a:tc>
                <a:extLst>
                  <a:ext uri="{0D108BD9-81ED-4DB2-BD59-A6C34878D82A}">
                    <a16:rowId xmlns:a16="http://schemas.microsoft.com/office/drawing/2014/main" val="4046988152"/>
                  </a:ext>
                </a:extLst>
              </a:tr>
              <a:tr h="819929">
                <a:tc>
                  <a:txBody>
                    <a:bodyPr/>
                    <a:lstStyle/>
                    <a:p>
                      <a:r>
                        <a:rPr lang="en-ZA" sz="2000" b="1" dirty="0"/>
                        <a:t>Solidarity</a:t>
                      </a:r>
                      <a:r>
                        <a:rPr lang="en-ZA" sz="2000" b="1" baseline="0" dirty="0"/>
                        <a:t> fund through big four NPOs operating in all nine Provinces </a:t>
                      </a:r>
                      <a:endParaRPr lang="en-ZA" sz="2000" b="1" dirty="0">
                        <a:latin typeface="+mn-lt"/>
                      </a:endParaRPr>
                    </a:p>
                  </a:txBody>
                  <a:tcPr/>
                </a:tc>
                <a:tc>
                  <a:txBody>
                    <a:bodyPr/>
                    <a:lstStyle/>
                    <a:p>
                      <a:pPr algn="l" fontAlgn="b"/>
                      <a:r>
                        <a:rPr lang="en-US" sz="2000" b="0" i="0" u="none" strike="noStrike" dirty="0" smtClean="0">
                          <a:solidFill>
                            <a:srgbClr val="000000"/>
                          </a:solidFill>
                          <a:effectLst/>
                          <a:latin typeface="Calibri" panose="020F0502020204030204" pitchFamily="34" charset="0"/>
                        </a:rPr>
                        <a:t> 220 </a:t>
                      </a:r>
                      <a:r>
                        <a:rPr lang="en-US" sz="2000" b="0" i="0" u="none" strike="noStrike" dirty="0">
                          <a:solidFill>
                            <a:srgbClr val="000000"/>
                          </a:solidFill>
                          <a:effectLst/>
                          <a:latin typeface="Calibri" panose="020F0502020204030204" pitchFamily="34" charset="0"/>
                        </a:rPr>
                        <a:t>674</a:t>
                      </a:r>
                    </a:p>
                  </a:txBody>
                  <a:tcPr marL="9525" marR="9525" marT="9525" marB="0"/>
                </a:tc>
                <a:tc>
                  <a:txBody>
                    <a:bodyPr/>
                    <a:lstStyle/>
                    <a:p>
                      <a:pPr algn="l" fontAlgn="b"/>
                      <a:r>
                        <a:rPr lang="en-US" sz="2000" b="0" i="0" u="none" strike="noStrike" dirty="0" smtClean="0">
                          <a:solidFill>
                            <a:srgbClr val="000000"/>
                          </a:solidFill>
                          <a:effectLst/>
                          <a:latin typeface="Calibri" panose="020F0502020204030204" pitchFamily="34" charset="0"/>
                        </a:rPr>
                        <a:t> 1 </a:t>
                      </a:r>
                      <a:r>
                        <a:rPr lang="en-US" sz="2000" b="0" i="0" u="none" strike="noStrike" dirty="0">
                          <a:solidFill>
                            <a:srgbClr val="000000"/>
                          </a:solidFill>
                          <a:effectLst/>
                          <a:latin typeface="Calibri" panose="020F0502020204030204" pitchFamily="34" charset="0"/>
                        </a:rPr>
                        <a:t>103 370</a:t>
                      </a:r>
                    </a:p>
                  </a:txBody>
                  <a:tcPr marL="9525" marR="9525" marT="9525" marB="0"/>
                </a:tc>
                <a:extLst>
                  <a:ext uri="{0D108BD9-81ED-4DB2-BD59-A6C34878D82A}">
                    <a16:rowId xmlns:a16="http://schemas.microsoft.com/office/drawing/2014/main" val="943017157"/>
                  </a:ext>
                </a:extLst>
              </a:tr>
              <a:tr h="656346">
                <a:tc>
                  <a:txBody>
                    <a:bodyPr/>
                    <a:lstStyle/>
                    <a:p>
                      <a:r>
                        <a:rPr lang="en-ZA" sz="2000" b="1" dirty="0"/>
                        <a:t>DSD total</a:t>
                      </a:r>
                      <a:endParaRPr lang="en-ZA" sz="2000" b="1" dirty="0">
                        <a:latin typeface="+mn-lt"/>
                      </a:endParaRPr>
                    </a:p>
                  </a:txBody>
                  <a:tcPr/>
                </a:tc>
                <a:tc>
                  <a:txBody>
                    <a:bodyPr/>
                    <a:lstStyle/>
                    <a:p>
                      <a:pPr algn="l" fontAlgn="b"/>
                      <a:r>
                        <a:rPr lang="en-US" sz="2000" b="0" i="0" u="none" strike="noStrike" dirty="0" smtClean="0">
                          <a:solidFill>
                            <a:srgbClr val="000000"/>
                          </a:solidFill>
                          <a:effectLst/>
                          <a:latin typeface="Calibri" panose="020F0502020204030204" pitchFamily="34" charset="0"/>
                        </a:rPr>
                        <a:t> </a:t>
                      </a:r>
                      <a:r>
                        <a:rPr lang="en-ZA" sz="2000" b="1" i="0" u="none" strike="noStrike" dirty="0" smtClean="0">
                          <a:solidFill>
                            <a:srgbClr val="000000"/>
                          </a:solidFill>
                          <a:effectLst/>
                          <a:latin typeface="Calibri" panose="020F0502020204030204" pitchFamily="34" charset="0"/>
                        </a:rPr>
                        <a:t>999 047</a:t>
                      </a:r>
                      <a:endParaRPr lang="en-ZA" sz="2000" b="1" i="0" u="none" strike="noStrike" dirty="0">
                        <a:solidFill>
                          <a:srgbClr val="000000"/>
                        </a:solidFill>
                        <a:effectLst/>
                        <a:latin typeface="Calibri" panose="020F0502020204030204" pitchFamily="34" charset="0"/>
                      </a:endParaRPr>
                    </a:p>
                  </a:txBody>
                  <a:tcPr marL="9525" marR="9525" marT="9525" marB="0"/>
                </a:tc>
                <a:tc>
                  <a:txBody>
                    <a:bodyPr/>
                    <a:lstStyle/>
                    <a:p>
                      <a:pPr algn="l" fontAlgn="b"/>
                      <a:r>
                        <a:rPr lang="en-US" sz="2000" b="0" i="0" u="none" strike="noStrike" dirty="0" smtClean="0">
                          <a:solidFill>
                            <a:srgbClr val="000000"/>
                          </a:solidFill>
                          <a:effectLst/>
                          <a:latin typeface="Calibri" panose="020F0502020204030204" pitchFamily="34" charset="0"/>
                        </a:rPr>
                        <a:t> 4 995 235</a:t>
                      </a:r>
                      <a:endParaRPr lang="en-US" sz="20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4190708929"/>
                  </a:ext>
                </a:extLst>
              </a:tr>
              <a:tr h="589539">
                <a:tc>
                  <a:txBody>
                    <a:bodyPr/>
                    <a:lstStyle/>
                    <a:p>
                      <a:r>
                        <a:rPr lang="en-GB" sz="2000" b="1" dirty="0">
                          <a:latin typeface="+mn-lt"/>
                        </a:rPr>
                        <a:t>SASSA SRD </a:t>
                      </a:r>
                      <a:endParaRPr lang="en-ZA" sz="2000" b="1" dirty="0">
                        <a:latin typeface="+mn-lt"/>
                      </a:endParaRPr>
                    </a:p>
                  </a:txBody>
                  <a:tcPr/>
                </a:tc>
                <a:tc>
                  <a:txBody>
                    <a:bodyPr/>
                    <a:lstStyle/>
                    <a:p>
                      <a:pPr algn="l" fontAlgn="b"/>
                      <a:r>
                        <a:rPr lang="en-US" sz="2000" b="0" i="0" u="none" strike="noStrike" dirty="0" smtClean="0">
                          <a:solidFill>
                            <a:srgbClr val="000000"/>
                          </a:solidFill>
                          <a:effectLst/>
                          <a:latin typeface="Calibri" panose="020F0502020204030204" pitchFamily="34" charset="0"/>
                        </a:rPr>
                        <a:t> 105 </a:t>
                      </a:r>
                      <a:r>
                        <a:rPr lang="en-US" sz="2000" b="0" i="0" u="none" strike="noStrike" dirty="0">
                          <a:solidFill>
                            <a:srgbClr val="000000"/>
                          </a:solidFill>
                          <a:effectLst/>
                          <a:latin typeface="Calibri" panose="020F0502020204030204" pitchFamily="34" charset="0"/>
                        </a:rPr>
                        <a:t>000</a:t>
                      </a:r>
                    </a:p>
                  </a:txBody>
                  <a:tcPr marL="9525" marR="9525" marT="9525" marB="0"/>
                </a:tc>
                <a:tc>
                  <a:txBody>
                    <a:bodyPr/>
                    <a:lstStyle/>
                    <a:p>
                      <a:pPr algn="l" fontAlgn="b"/>
                      <a:r>
                        <a:rPr lang="en-US" sz="2000" b="0" i="0" u="none" strike="noStrike" dirty="0" smtClean="0">
                          <a:solidFill>
                            <a:srgbClr val="000000"/>
                          </a:solidFill>
                          <a:effectLst/>
                          <a:latin typeface="Calibri" panose="020F0502020204030204" pitchFamily="34" charset="0"/>
                        </a:rPr>
                        <a:t> 525 </a:t>
                      </a:r>
                      <a:r>
                        <a:rPr lang="en-US" sz="2000" b="0" i="0" u="none" strike="noStrike" dirty="0">
                          <a:solidFill>
                            <a:srgbClr val="000000"/>
                          </a:solidFill>
                          <a:effectLst/>
                          <a:latin typeface="Calibri" panose="020F0502020204030204" pitchFamily="34" charset="0"/>
                        </a:rPr>
                        <a:t>000</a:t>
                      </a:r>
                    </a:p>
                  </a:txBody>
                  <a:tcPr marL="9525" marR="9525" marT="9525" marB="0"/>
                </a:tc>
                <a:extLst>
                  <a:ext uri="{0D108BD9-81ED-4DB2-BD59-A6C34878D82A}">
                    <a16:rowId xmlns:a16="http://schemas.microsoft.com/office/drawing/2014/main" val="2357192073"/>
                  </a:ext>
                </a:extLst>
              </a:tr>
              <a:tr h="673759">
                <a:tc>
                  <a:txBody>
                    <a:bodyPr/>
                    <a:lstStyle/>
                    <a:p>
                      <a:r>
                        <a:rPr lang="en-GB" sz="2000" b="1" dirty="0">
                          <a:latin typeface="+mn-lt"/>
                        </a:rPr>
                        <a:t>Old Mutual</a:t>
                      </a:r>
                      <a:endParaRPr lang="en-ZA" sz="2000" b="1" dirty="0">
                        <a:latin typeface="+mn-lt"/>
                      </a:endParaRPr>
                    </a:p>
                  </a:txBody>
                  <a:tcPr/>
                </a:tc>
                <a:tc>
                  <a:txBody>
                    <a:bodyPr/>
                    <a:lstStyle/>
                    <a:p>
                      <a:pPr algn="l" fontAlgn="b"/>
                      <a:r>
                        <a:rPr lang="en-US" sz="2000" b="0" i="0" u="none" strike="noStrike" dirty="0" smtClean="0">
                          <a:solidFill>
                            <a:srgbClr val="000000"/>
                          </a:solidFill>
                          <a:effectLst/>
                          <a:latin typeface="Calibri" panose="020F0502020204030204" pitchFamily="34" charset="0"/>
                        </a:rPr>
                        <a:t> 7 </a:t>
                      </a:r>
                      <a:r>
                        <a:rPr lang="en-US" sz="2000" b="0" i="0" u="none" strike="noStrike" dirty="0">
                          <a:solidFill>
                            <a:srgbClr val="000000"/>
                          </a:solidFill>
                          <a:effectLst/>
                          <a:latin typeface="Calibri" panose="020F0502020204030204" pitchFamily="34" charset="0"/>
                        </a:rPr>
                        <a:t>740</a:t>
                      </a:r>
                    </a:p>
                  </a:txBody>
                  <a:tcPr marL="9525" marR="9525" marT="9525" marB="0"/>
                </a:tc>
                <a:tc>
                  <a:txBody>
                    <a:bodyPr/>
                    <a:lstStyle/>
                    <a:p>
                      <a:pPr algn="l" fontAlgn="b"/>
                      <a:r>
                        <a:rPr lang="en-US" sz="2000" b="0" i="0" u="none" strike="noStrike" dirty="0" smtClean="0">
                          <a:solidFill>
                            <a:srgbClr val="000000"/>
                          </a:solidFill>
                          <a:effectLst/>
                          <a:latin typeface="Calibri" panose="020F0502020204030204" pitchFamily="34" charset="0"/>
                        </a:rPr>
                        <a:t> 38 </a:t>
                      </a:r>
                      <a:r>
                        <a:rPr lang="en-US" sz="2000" b="0" i="0" u="none" strike="noStrike" dirty="0">
                          <a:solidFill>
                            <a:srgbClr val="000000"/>
                          </a:solidFill>
                          <a:effectLst/>
                          <a:latin typeface="Calibri" panose="020F0502020204030204" pitchFamily="34" charset="0"/>
                        </a:rPr>
                        <a:t>700</a:t>
                      </a:r>
                    </a:p>
                  </a:txBody>
                  <a:tcPr marL="9525" marR="9525" marT="9525" marB="0"/>
                </a:tc>
                <a:extLst>
                  <a:ext uri="{0D108BD9-81ED-4DB2-BD59-A6C34878D82A}">
                    <a16:rowId xmlns:a16="http://schemas.microsoft.com/office/drawing/2014/main" val="2715189127"/>
                  </a:ext>
                </a:extLst>
              </a:tr>
              <a:tr h="840201">
                <a:tc>
                  <a:txBody>
                    <a:bodyPr/>
                    <a:lstStyle/>
                    <a:p>
                      <a:r>
                        <a:rPr lang="en-ZA" sz="2000" b="1" dirty="0"/>
                        <a:t>GRAND TOTAL FOOD PARCELS </a:t>
                      </a:r>
                      <a:endParaRPr lang="en-ZA" sz="2000" b="1" dirty="0">
                        <a:latin typeface="+mn-lt"/>
                      </a:endParaRPr>
                    </a:p>
                  </a:txBody>
                  <a:tcPr/>
                </a:tc>
                <a:tc>
                  <a:txBody>
                    <a:bodyPr/>
                    <a:lstStyle/>
                    <a:p>
                      <a:pPr algn="l" fontAlgn="b"/>
                      <a:r>
                        <a:rPr lang="en-US" sz="2000" b="1" i="0" u="none" strike="noStrike" dirty="0" smtClean="0">
                          <a:solidFill>
                            <a:srgbClr val="000000"/>
                          </a:solidFill>
                          <a:effectLst/>
                          <a:latin typeface="Calibri" panose="020F0502020204030204" pitchFamily="34" charset="0"/>
                        </a:rPr>
                        <a:t> 1 333 961</a:t>
                      </a:r>
                      <a:endParaRPr lang="en-US" sz="2000" b="1" i="0" u="none" strike="noStrike" dirty="0">
                        <a:solidFill>
                          <a:srgbClr val="000000"/>
                        </a:solidFill>
                        <a:effectLst/>
                        <a:latin typeface="Calibri" panose="020F0502020204030204" pitchFamily="34" charset="0"/>
                      </a:endParaRPr>
                    </a:p>
                  </a:txBody>
                  <a:tcPr marL="9525" marR="9525" marT="9525" marB="0"/>
                </a:tc>
                <a:tc>
                  <a:txBody>
                    <a:bodyPr/>
                    <a:lstStyle/>
                    <a:p>
                      <a:pPr algn="l" fontAlgn="b"/>
                      <a:r>
                        <a:rPr lang="en-US" sz="2000" b="1" i="0" u="none" strike="noStrike" dirty="0" smtClean="0">
                          <a:solidFill>
                            <a:srgbClr val="000000"/>
                          </a:solidFill>
                          <a:effectLst/>
                          <a:latin typeface="Calibri" panose="020F0502020204030204" pitchFamily="34" charset="0"/>
                        </a:rPr>
                        <a:t> 6 669 805</a:t>
                      </a:r>
                      <a:endParaRPr lang="en-US" sz="2000" b="1"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3400083276"/>
                  </a:ext>
                </a:extLst>
              </a:tr>
            </a:tbl>
          </a:graphicData>
        </a:graphic>
      </p:graphicFrame>
      <p:sp>
        <p:nvSpPr>
          <p:cNvPr id="9" name="Rectangle 8"/>
          <p:cNvSpPr/>
          <p:nvPr/>
        </p:nvSpPr>
        <p:spPr>
          <a:xfrm>
            <a:off x="95003" y="781774"/>
            <a:ext cx="11970327" cy="156378"/>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ZA" sz="965"/>
          </a:p>
        </p:txBody>
      </p:sp>
      <p:pic>
        <p:nvPicPr>
          <p:cNvPr id="6" name="Picture 5"/>
          <p:cNvPicPr>
            <a:picLocks noChangeAspect="1"/>
          </p:cNvPicPr>
          <p:nvPr/>
        </p:nvPicPr>
        <p:blipFill>
          <a:blip r:embed="rId2"/>
          <a:stretch>
            <a:fillRect/>
          </a:stretch>
        </p:blipFill>
        <p:spPr>
          <a:xfrm>
            <a:off x="7580609" y="1068779"/>
            <a:ext cx="4433070" cy="5652696"/>
          </a:xfrm>
          <a:prstGeom prst="rect">
            <a:avLst/>
          </a:prstGeom>
        </p:spPr>
      </p:pic>
    </p:spTree>
    <p:extLst>
      <p:ext uri="{BB962C8B-B14F-4D97-AF65-F5344CB8AC3E}">
        <p14:creationId xmlns:p14="http://schemas.microsoft.com/office/powerpoint/2010/main" val="749504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1505" y="1765494"/>
            <a:ext cx="2386467" cy="1008112"/>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rPr>
              <a:t>How big is the problem?</a:t>
            </a:r>
          </a:p>
        </p:txBody>
      </p:sp>
      <p:sp>
        <p:nvSpPr>
          <p:cNvPr id="5" name="Rectangle 4"/>
          <p:cNvSpPr/>
          <p:nvPr/>
        </p:nvSpPr>
        <p:spPr>
          <a:xfrm>
            <a:off x="4198364" y="1783309"/>
            <a:ext cx="6290124" cy="9824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23.8% of the population (14 million people) who are food insecure (experience hunger) prior to COVID-19 pandemic</a:t>
            </a:r>
            <a:r>
              <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a:t>
            </a:r>
          </a:p>
        </p:txBody>
      </p:sp>
      <p:sp>
        <p:nvSpPr>
          <p:cNvPr id="6" name="Rectangle 5"/>
          <p:cNvSpPr/>
          <p:nvPr/>
        </p:nvSpPr>
        <p:spPr>
          <a:xfrm>
            <a:off x="1631505" y="4114036"/>
            <a:ext cx="2386467" cy="1368152"/>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rPr>
              <a:t>Gap analysis:</a:t>
            </a:r>
          </a:p>
        </p:txBody>
      </p:sp>
      <p:sp>
        <p:nvSpPr>
          <p:cNvPr id="7" name="Rectangle 6"/>
          <p:cNvSpPr/>
          <p:nvPr/>
        </p:nvSpPr>
        <p:spPr>
          <a:xfrm>
            <a:off x="1631504" y="2966614"/>
            <a:ext cx="2364440" cy="991551"/>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rPr>
              <a:t>Current Provision </a:t>
            </a:r>
          </a:p>
        </p:txBody>
      </p:sp>
      <p:sp>
        <p:nvSpPr>
          <p:cNvPr id="8" name="Rectangle 7"/>
          <p:cNvSpPr/>
          <p:nvPr/>
        </p:nvSpPr>
        <p:spPr>
          <a:xfrm>
            <a:off x="1631504" y="5603046"/>
            <a:ext cx="2386467" cy="108012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rPr>
              <a:t>Impact of COVID 19 on the problem:</a:t>
            </a:r>
          </a:p>
        </p:txBody>
      </p:sp>
      <p:sp>
        <p:nvSpPr>
          <p:cNvPr id="9" name="Rectangle 8"/>
          <p:cNvSpPr/>
          <p:nvPr/>
        </p:nvSpPr>
        <p:spPr>
          <a:xfrm>
            <a:off x="4223793" y="2966614"/>
            <a:ext cx="6264695" cy="109079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rPr>
              <a:t>Only 5 188 245 (37%) people access food through Government and other partners support as part of COVID-19 response</a:t>
            </a:r>
          </a:p>
        </p:txBody>
      </p:sp>
      <p:sp>
        <p:nvSpPr>
          <p:cNvPr id="10" name="Rectangle 9"/>
          <p:cNvSpPr/>
          <p:nvPr/>
        </p:nvSpPr>
        <p:spPr>
          <a:xfrm>
            <a:off x="4223793" y="4135970"/>
            <a:ext cx="6264695" cy="1368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rPr>
              <a:t>14 million – 5.2 million =  8,8 million (63%) of food insecure and vulnerable people have not been reached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rPr>
              <a:t>Provinces indicated they need R868 million to support a further 1.5  million people in the next three months</a:t>
            </a:r>
          </a:p>
        </p:txBody>
      </p:sp>
      <p:sp>
        <p:nvSpPr>
          <p:cNvPr id="11" name="Rectangle 10"/>
          <p:cNvSpPr/>
          <p:nvPr/>
        </p:nvSpPr>
        <p:spPr>
          <a:xfrm>
            <a:off x="4223792" y="5603046"/>
            <a:ext cx="6264695" cy="10801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rPr>
              <a:t>StatsSA projected that 50% of the population is at risk of being food insecure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rPr>
              <a:t>28.5 million (current provision against this is 18%) </a:t>
            </a:r>
          </a:p>
        </p:txBody>
      </p:sp>
      <p:sp>
        <p:nvSpPr>
          <p:cNvPr id="2" name="TextBox 1"/>
          <p:cNvSpPr txBox="1"/>
          <p:nvPr/>
        </p:nvSpPr>
        <p:spPr>
          <a:xfrm>
            <a:off x="2801642" y="235933"/>
            <a:ext cx="6480720" cy="480131"/>
          </a:xfrm>
          <a:prstGeom prst="rect">
            <a:avLst/>
          </a:prstGeom>
          <a:noFill/>
        </p:spPr>
        <p:txBody>
          <a:bodyPr wrap="square" rtlCol="0">
            <a:spAutoFit/>
          </a:bodyPr>
          <a:lstStyle/>
          <a:p>
            <a:pPr marR="0" lvl="0" indent="0" algn="ctr" fontAlgn="auto">
              <a:lnSpc>
                <a:spcPct val="90000"/>
              </a:lnSpc>
              <a:spcBef>
                <a:spcPct val="0"/>
              </a:spcBef>
              <a:spcAft>
                <a:spcPts val="0"/>
              </a:spcAft>
              <a:buClrTx/>
              <a:buSzTx/>
              <a:tabLst/>
              <a:defRPr/>
            </a:pPr>
            <a:r>
              <a:rPr lang="en-ZA" sz="2800" b="1" dirty="0" smtClean="0">
                <a:latin typeface="Century Gothic" panose="020B0502020202020204" pitchFamily="34" charset="0"/>
                <a:ea typeface="+mj-ea"/>
                <a:cs typeface="+mj-cs"/>
              </a:rPr>
              <a:t>Context</a:t>
            </a:r>
            <a:endParaRPr lang="en-ZA" sz="2800" b="1" dirty="0">
              <a:latin typeface="Century Gothic" panose="020B0502020202020204" pitchFamily="34" charset="0"/>
              <a:ea typeface="+mj-ea"/>
              <a:cs typeface="+mj-cs"/>
            </a:endParaRPr>
          </a:p>
        </p:txBody>
      </p:sp>
      <p:sp>
        <p:nvSpPr>
          <p:cNvPr id="12" name="Rectangle 11"/>
          <p:cNvSpPr/>
          <p:nvPr/>
        </p:nvSpPr>
        <p:spPr>
          <a:xfrm>
            <a:off x="1631505" y="923651"/>
            <a:ext cx="2386467" cy="702532"/>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rPr>
              <a:t>What is the problem?</a:t>
            </a:r>
          </a:p>
        </p:txBody>
      </p:sp>
      <p:sp>
        <p:nvSpPr>
          <p:cNvPr id="13" name="Rectangle 12"/>
          <p:cNvSpPr/>
          <p:nvPr/>
        </p:nvSpPr>
        <p:spPr>
          <a:xfrm>
            <a:off x="4223792" y="923651"/>
            <a:ext cx="6264696" cy="7025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Rising levels of hunger, poverty which are further exacerbated by the COVID-19 pandemic and lock-down.</a:t>
            </a:r>
          </a:p>
        </p:txBody>
      </p:sp>
      <p:sp>
        <p:nvSpPr>
          <p:cNvPr id="21" name="Footer Placeholder 20"/>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4</a:t>
            </a:r>
            <a:r>
              <a:rPr kumimoji="0" lang="en-ZA"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t> of 77</a:t>
            </a:r>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2233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008" y="1068780"/>
            <a:ext cx="11649693" cy="5364678"/>
          </a:xfrm>
        </p:spPr>
        <p:txBody>
          <a:bodyPr>
            <a:normAutofit/>
          </a:bodyPr>
          <a:lstStyle/>
          <a:p>
            <a:pPr algn="just">
              <a:lnSpc>
                <a:spcPct val="120000"/>
              </a:lnSpc>
              <a:spcBef>
                <a:spcPts val="0"/>
              </a:spcBef>
              <a:buFont typeface="Wingdings" panose="05000000000000000000" pitchFamily="2" charset="2"/>
              <a:buChar char="Ø"/>
            </a:pPr>
            <a:endParaRPr lang="en-US" sz="1800" dirty="0">
              <a:latin typeface="Century Gothic" panose="020B0502020202020204" pitchFamily="34" charset="0"/>
            </a:endParaRPr>
          </a:p>
          <a:p>
            <a:pPr algn="just">
              <a:lnSpc>
                <a:spcPct val="120000"/>
              </a:lnSpc>
              <a:spcBef>
                <a:spcPts val="0"/>
              </a:spcBef>
              <a:buFont typeface="Wingdings" panose="05000000000000000000" pitchFamily="2" charset="2"/>
              <a:buChar char="Ø"/>
            </a:pPr>
            <a:endParaRPr lang="en-US" sz="1800" dirty="0">
              <a:latin typeface="Century Gothic" panose="020B0502020202020204" pitchFamily="34" charset="0"/>
            </a:endParaRPr>
          </a:p>
        </p:txBody>
      </p:sp>
      <p:sp>
        <p:nvSpPr>
          <p:cNvPr id="5" name="Slide Number Placeholder 4"/>
          <p:cNvSpPr>
            <a:spLocks noGrp="1"/>
          </p:cNvSpPr>
          <p:nvPr>
            <p:ph type="sldNum" sz="quarter" idx="12"/>
          </p:nvPr>
        </p:nvSpPr>
        <p:spPr/>
        <p:txBody>
          <a:bodyPr/>
          <a:lstStyle/>
          <a:p>
            <a:fld id="{0EEB7D3C-0E4C-4373-9A34-E7674E85243A}" type="slidenum">
              <a:rPr lang="en-ZA" smtClean="0"/>
              <a:t>12</a:t>
            </a:fld>
            <a:endParaRPr lang="en-ZA"/>
          </a:p>
        </p:txBody>
      </p:sp>
      <p:sp>
        <p:nvSpPr>
          <p:cNvPr id="7" name="Rectangle 6"/>
          <p:cNvSpPr/>
          <p:nvPr/>
        </p:nvSpPr>
        <p:spPr>
          <a:xfrm>
            <a:off x="83127" y="781774"/>
            <a:ext cx="11970327" cy="156378"/>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ZA" sz="965"/>
          </a:p>
        </p:txBody>
      </p:sp>
      <p:sp>
        <p:nvSpPr>
          <p:cNvPr id="8" name="Title 1"/>
          <p:cNvSpPr txBox="1">
            <a:spLocks/>
          </p:cNvSpPr>
          <p:nvPr/>
        </p:nvSpPr>
        <p:spPr>
          <a:xfrm>
            <a:off x="95004" y="71845"/>
            <a:ext cx="11970326" cy="7099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ZA" sz="2800" b="1" dirty="0" smtClean="0"/>
          </a:p>
          <a:p>
            <a:pPr algn="ctr"/>
            <a:r>
              <a:rPr lang="en-ZA" sz="2800" b="1" dirty="0" err="1" smtClean="0">
                <a:latin typeface="Century Gothic" panose="020B0502020202020204" pitchFamily="34" charset="0"/>
              </a:rPr>
              <a:t>Covid</a:t>
            </a:r>
            <a:r>
              <a:rPr lang="en-ZA" sz="2800" b="1" dirty="0" smtClean="0">
                <a:latin typeface="Century Gothic" panose="020B0502020202020204" pitchFamily="34" charset="0"/>
              </a:rPr>
              <a:t> 19 Response 3  </a:t>
            </a:r>
            <a:r>
              <a:rPr lang="en-ZA" sz="2800" b="1" dirty="0">
                <a:latin typeface="Century Gothic" panose="020B0502020202020204" pitchFamily="34" charset="0"/>
              </a:rPr>
              <a:t>- </a:t>
            </a:r>
            <a:r>
              <a:rPr lang="en-ZA" sz="2800" b="1" dirty="0" smtClean="0">
                <a:latin typeface="Century Gothic" panose="020B0502020202020204" pitchFamily="34" charset="0"/>
              </a:rPr>
              <a:t>ECD</a:t>
            </a:r>
            <a:endParaRPr lang="en-ZA" sz="2800" b="1" dirty="0">
              <a:latin typeface="Century Gothic" panose="020B0502020202020204" pitchFamily="34" charset="0"/>
            </a:endParaRPr>
          </a:p>
          <a:p>
            <a:pPr algn="ctr"/>
            <a:endParaRPr lang="en-ZA" sz="2800" b="1" dirty="0"/>
          </a:p>
        </p:txBody>
      </p:sp>
      <p:sp>
        <p:nvSpPr>
          <p:cNvPr id="2" name="TextBox 1"/>
          <p:cNvSpPr txBox="1"/>
          <p:nvPr/>
        </p:nvSpPr>
        <p:spPr>
          <a:xfrm>
            <a:off x="95004" y="1231900"/>
            <a:ext cx="11839697" cy="2959272"/>
          </a:xfrm>
          <a:prstGeom prst="rect">
            <a:avLst/>
          </a:prstGeom>
          <a:noFill/>
        </p:spPr>
        <p:txBody>
          <a:bodyPr wrap="square" rtlCol="0">
            <a:spAutoFit/>
          </a:bodyPr>
          <a:lstStyle/>
          <a:p>
            <a:pPr marL="285750" indent="-285750" algn="just">
              <a:lnSpc>
                <a:spcPct val="115000"/>
              </a:lnSpc>
              <a:spcAft>
                <a:spcPts val="0"/>
              </a:spcAft>
              <a:buFont typeface="Wingdings" panose="05000000000000000000" pitchFamily="2" charset="2"/>
              <a:buChar char="Ø"/>
            </a:pPr>
            <a:r>
              <a:rPr lang="en-US" sz="1600" dirty="0">
                <a:solidFill>
                  <a:schemeClr val="dk1"/>
                </a:solidFill>
                <a:ea typeface="Calibri" panose="020F0502020204030204" pitchFamily="34" charset="0"/>
                <a:cs typeface="Arial" panose="020B0604020202020204" pitchFamily="34" charset="0"/>
              </a:rPr>
              <a:t>ECD: were shut (About 800 654 children access registered ECD </a:t>
            </a:r>
            <a:r>
              <a:rPr lang="en-US" sz="1600" dirty="0" err="1">
                <a:solidFill>
                  <a:schemeClr val="dk1"/>
                </a:solidFill>
                <a:ea typeface="Calibri" panose="020F0502020204030204" pitchFamily="34" charset="0"/>
                <a:cs typeface="Arial" panose="020B0604020202020204" pitchFamily="34" charset="0"/>
              </a:rPr>
              <a:t>programmes</a:t>
            </a:r>
            <a:r>
              <a:rPr lang="en-US" sz="1600" dirty="0">
                <a:solidFill>
                  <a:schemeClr val="dk1"/>
                </a:solidFill>
                <a:ea typeface="Calibri" panose="020F0502020204030204" pitchFamily="34" charset="0"/>
                <a:cs typeface="Arial" panose="020B0604020202020204" pitchFamily="34" charset="0"/>
              </a:rPr>
              <a:t> and of this figure, about 624 000 receive an ECD subsidy of about R17 per child per day for 264 days;) . </a:t>
            </a:r>
          </a:p>
          <a:p>
            <a:pPr marL="285750" indent="-285750" algn="just">
              <a:lnSpc>
                <a:spcPct val="115000"/>
              </a:lnSpc>
              <a:spcAft>
                <a:spcPts val="0"/>
              </a:spcAft>
              <a:buFont typeface="Wingdings" panose="05000000000000000000" pitchFamily="2" charset="2"/>
              <a:buChar char="Ø"/>
            </a:pPr>
            <a:r>
              <a:rPr lang="en-US" sz="1600" dirty="0" smtClean="0">
                <a:solidFill>
                  <a:schemeClr val="dk1"/>
                </a:solidFill>
                <a:ea typeface="Calibri" panose="020F0502020204030204" pitchFamily="34" charset="0"/>
                <a:cs typeface="Arial" panose="020B0604020202020204" pitchFamily="34" charset="0"/>
              </a:rPr>
              <a:t>Current Status: </a:t>
            </a:r>
          </a:p>
          <a:p>
            <a:pPr marL="742950" lvl="1" indent="-285750" algn="just">
              <a:lnSpc>
                <a:spcPct val="115000"/>
              </a:lnSpc>
              <a:buFont typeface="Wingdings" panose="05000000000000000000" pitchFamily="2" charset="2"/>
              <a:buChar char="Ø"/>
            </a:pPr>
            <a:r>
              <a:rPr lang="en-US" sz="1600" dirty="0" smtClean="0">
                <a:solidFill>
                  <a:schemeClr val="dk1"/>
                </a:solidFill>
                <a:ea typeface="Calibri" panose="020F0502020204030204" pitchFamily="34" charset="0"/>
                <a:cs typeface="Arial" panose="020B0604020202020204" pitchFamily="34" charset="0"/>
              </a:rPr>
              <a:t>21 </a:t>
            </a:r>
            <a:r>
              <a:rPr lang="en-US" sz="1600" dirty="0">
                <a:solidFill>
                  <a:schemeClr val="dk1"/>
                </a:solidFill>
                <a:ea typeface="Calibri" panose="020F0502020204030204" pitchFamily="34" charset="0"/>
                <a:cs typeface="Arial" panose="020B0604020202020204" pitchFamily="34" charset="0"/>
              </a:rPr>
              <a:t>217 registered ECD </a:t>
            </a:r>
            <a:r>
              <a:rPr lang="en-US" sz="1600" dirty="0" err="1">
                <a:solidFill>
                  <a:schemeClr val="dk1"/>
                </a:solidFill>
                <a:ea typeface="Calibri" panose="020F0502020204030204" pitchFamily="34" charset="0"/>
                <a:cs typeface="Arial" panose="020B0604020202020204" pitchFamily="34" charset="0"/>
              </a:rPr>
              <a:t>centres</a:t>
            </a:r>
            <a:r>
              <a:rPr lang="en-US" sz="1600" dirty="0">
                <a:solidFill>
                  <a:schemeClr val="dk1"/>
                </a:solidFill>
                <a:ea typeface="Calibri" panose="020F0502020204030204" pitchFamily="34" charset="0"/>
                <a:cs typeface="Arial" panose="020B0604020202020204" pitchFamily="34" charset="0"/>
              </a:rPr>
              <a:t> and 28 384 unregistered. </a:t>
            </a:r>
          </a:p>
          <a:p>
            <a:pPr marL="742950" lvl="1" indent="-285750" algn="just">
              <a:lnSpc>
                <a:spcPct val="115000"/>
              </a:lnSpc>
              <a:buFont typeface="Wingdings" panose="05000000000000000000" pitchFamily="2" charset="2"/>
              <a:buChar char="Ø"/>
            </a:pPr>
            <a:r>
              <a:rPr lang="en-US" sz="1600" dirty="0">
                <a:solidFill>
                  <a:schemeClr val="dk1"/>
                </a:solidFill>
                <a:ea typeface="Calibri" panose="020F0502020204030204" pitchFamily="34" charset="0"/>
                <a:cs typeface="Arial" panose="020B0604020202020204" pitchFamily="34" charset="0"/>
              </a:rPr>
              <a:t>Online and manual forms have been sent to stakeholders on 23/06/2020 and are completed on a daily basis. As at 08/09/2020 we had 15 668 completed online assessment forms; 13 489: manual. </a:t>
            </a:r>
          </a:p>
          <a:p>
            <a:pPr marL="742950" lvl="1" indent="-285750" algn="just">
              <a:lnSpc>
                <a:spcPct val="115000"/>
              </a:lnSpc>
              <a:buFont typeface="Wingdings" panose="05000000000000000000" pitchFamily="2" charset="2"/>
              <a:buChar char="Ø"/>
            </a:pPr>
            <a:r>
              <a:rPr lang="en-US" sz="1600" dirty="0">
                <a:solidFill>
                  <a:schemeClr val="dk1"/>
                </a:solidFill>
                <a:ea typeface="Calibri" panose="020F0502020204030204" pitchFamily="34" charset="0"/>
                <a:cs typeface="Arial" panose="020B0604020202020204" pitchFamily="34" charset="0"/>
              </a:rPr>
              <a:t>Total Assessments: 29 </a:t>
            </a:r>
            <a:r>
              <a:rPr lang="en-US" sz="1600" dirty="0" smtClean="0">
                <a:solidFill>
                  <a:schemeClr val="dk1"/>
                </a:solidFill>
                <a:ea typeface="Calibri" panose="020F0502020204030204" pitchFamily="34" charset="0"/>
                <a:cs typeface="Arial" panose="020B0604020202020204" pitchFamily="34" charset="0"/>
              </a:rPr>
              <a:t>157 (Provinces </a:t>
            </a:r>
            <a:r>
              <a:rPr lang="en-US" sz="1600" dirty="0">
                <a:solidFill>
                  <a:schemeClr val="dk1"/>
                </a:solidFill>
                <a:ea typeface="Calibri" panose="020F0502020204030204" pitchFamily="34" charset="0"/>
                <a:cs typeface="Arial" panose="020B0604020202020204" pitchFamily="34" charset="0"/>
              </a:rPr>
              <a:t>have established teams at provincial, district and local level to facilitate the </a:t>
            </a:r>
            <a:r>
              <a:rPr lang="en-US" sz="1600" dirty="0" smtClean="0">
                <a:solidFill>
                  <a:schemeClr val="dk1"/>
                </a:solidFill>
                <a:ea typeface="Calibri" panose="020F0502020204030204" pitchFamily="34" charset="0"/>
                <a:cs typeface="Arial" panose="020B0604020202020204" pitchFamily="34" charset="0"/>
              </a:rPr>
              <a:t>process); </a:t>
            </a:r>
            <a:r>
              <a:rPr lang="en-US" b="1" dirty="0" smtClean="0">
                <a:solidFill>
                  <a:srgbClr val="000000"/>
                </a:solidFill>
                <a:latin typeface="Arial" panose="020B0604020202020204" pitchFamily="34" charset="0"/>
                <a:cs typeface="Arial" panose="020B0604020202020204" pitchFamily="34" charset="0"/>
              </a:rPr>
              <a:t> </a:t>
            </a:r>
            <a:r>
              <a:rPr lang="en-US" sz="1600" dirty="0">
                <a:solidFill>
                  <a:schemeClr val="dk1"/>
                </a:solidFill>
                <a:ea typeface="Calibri" panose="020F0502020204030204" pitchFamily="34" charset="0"/>
                <a:cs typeface="Arial" panose="020B0604020202020204" pitchFamily="34" charset="0"/>
              </a:rPr>
              <a:t>About 10 729 </a:t>
            </a:r>
            <a:r>
              <a:rPr lang="en-US" sz="1600" dirty="0" err="1">
                <a:solidFill>
                  <a:schemeClr val="dk1"/>
                </a:solidFill>
                <a:ea typeface="Calibri" panose="020F0502020204030204" pitchFamily="34" charset="0"/>
                <a:cs typeface="Arial" panose="020B0604020202020204" pitchFamily="34" charset="0"/>
              </a:rPr>
              <a:t>centres</a:t>
            </a:r>
            <a:r>
              <a:rPr lang="en-US" sz="1600" dirty="0">
                <a:solidFill>
                  <a:schemeClr val="dk1"/>
                </a:solidFill>
                <a:ea typeface="Calibri" panose="020F0502020204030204" pitchFamily="34" charset="0"/>
                <a:cs typeface="Arial" panose="020B0604020202020204" pitchFamily="34" charset="0"/>
              </a:rPr>
              <a:t> require support; 10,000 </a:t>
            </a:r>
            <a:r>
              <a:rPr lang="en-US" sz="1600" dirty="0" err="1">
                <a:solidFill>
                  <a:schemeClr val="dk1"/>
                </a:solidFill>
                <a:ea typeface="Calibri" panose="020F0502020204030204" pitchFamily="34" charset="0"/>
                <a:cs typeface="Arial" panose="020B0604020202020204" pitchFamily="34" charset="0"/>
              </a:rPr>
              <a:t>centres</a:t>
            </a:r>
            <a:r>
              <a:rPr lang="en-US" sz="1600" dirty="0">
                <a:solidFill>
                  <a:schemeClr val="dk1"/>
                </a:solidFill>
                <a:ea typeface="Calibri" panose="020F0502020204030204" pitchFamily="34" charset="0"/>
                <a:cs typeface="Arial" panose="020B0604020202020204" pitchFamily="34" charset="0"/>
              </a:rPr>
              <a:t> opened and 65,000 children are back at ECD</a:t>
            </a:r>
          </a:p>
          <a:p>
            <a:pPr marL="285750" indent="-285750" algn="just">
              <a:lnSpc>
                <a:spcPct val="115000"/>
              </a:lnSpc>
              <a:spcAft>
                <a:spcPts val="0"/>
              </a:spcAft>
              <a:buFont typeface="Wingdings" panose="05000000000000000000" pitchFamily="2" charset="2"/>
              <a:buChar char="Ø"/>
            </a:pPr>
            <a:r>
              <a:rPr lang="en-US" sz="1600" b="1" dirty="0" smtClean="0">
                <a:solidFill>
                  <a:srgbClr val="FF0000"/>
                </a:solidFill>
                <a:ea typeface="Calibri" panose="020F0502020204030204" pitchFamily="34" charset="0"/>
                <a:cs typeface="Arial" panose="020B0604020202020204" pitchFamily="34" charset="0"/>
              </a:rPr>
              <a:t>ECD: A </a:t>
            </a:r>
            <a:r>
              <a:rPr lang="en-US" sz="1600" b="1" dirty="0">
                <a:solidFill>
                  <a:srgbClr val="FF0000"/>
                </a:solidFill>
                <a:ea typeface="Calibri" panose="020F0502020204030204" pitchFamily="34" charset="0"/>
                <a:cs typeface="Arial" panose="020B0604020202020204" pitchFamily="34" charset="0"/>
              </a:rPr>
              <a:t>survey showed that  83% of operators have not been able to pay full salaries of staff over the lockdown period, 96% not able to cover their full operating costs, 68% were worried that they would not be able to reopen 35</a:t>
            </a:r>
            <a:r>
              <a:rPr lang="en-US" sz="1600" b="1" dirty="0" smtClean="0">
                <a:solidFill>
                  <a:srgbClr val="FF0000"/>
                </a:solidFill>
                <a:ea typeface="Calibri" panose="020F0502020204030204" pitchFamily="34" charset="0"/>
                <a:cs typeface="Arial" panose="020B0604020202020204" pitchFamily="34" charset="0"/>
              </a:rPr>
              <a:t>%,</a:t>
            </a:r>
            <a:endParaRPr lang="en-US" sz="1600" b="1" dirty="0">
              <a:solidFill>
                <a:srgbClr val="FF0000"/>
              </a:solidFill>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4943723" y="4644259"/>
            <a:ext cx="2381250" cy="1914525"/>
          </a:xfrm>
          <a:prstGeom prst="rect">
            <a:avLst/>
          </a:prstGeom>
        </p:spPr>
      </p:pic>
      <p:pic>
        <p:nvPicPr>
          <p:cNvPr id="6" name="Picture 5"/>
          <p:cNvPicPr>
            <a:picLocks noChangeAspect="1"/>
          </p:cNvPicPr>
          <p:nvPr/>
        </p:nvPicPr>
        <p:blipFill>
          <a:blip r:embed="rId3"/>
          <a:stretch>
            <a:fillRect/>
          </a:stretch>
        </p:blipFill>
        <p:spPr>
          <a:xfrm>
            <a:off x="435293" y="4477603"/>
            <a:ext cx="2993708" cy="2243872"/>
          </a:xfrm>
          <a:prstGeom prst="rect">
            <a:avLst/>
          </a:prstGeom>
        </p:spPr>
      </p:pic>
      <p:pic>
        <p:nvPicPr>
          <p:cNvPr id="9" name="Picture 8"/>
          <p:cNvPicPr>
            <a:picLocks noChangeAspect="1"/>
          </p:cNvPicPr>
          <p:nvPr/>
        </p:nvPicPr>
        <p:blipFill>
          <a:blip r:embed="rId4"/>
          <a:stretch>
            <a:fillRect/>
          </a:stretch>
        </p:blipFill>
        <p:spPr>
          <a:xfrm>
            <a:off x="9023684" y="4584032"/>
            <a:ext cx="2911017" cy="2269205"/>
          </a:xfrm>
          <a:prstGeom prst="rect">
            <a:avLst/>
          </a:prstGeom>
        </p:spPr>
      </p:pic>
    </p:spTree>
    <p:extLst>
      <p:ext uri="{BB962C8B-B14F-4D97-AF65-F5344CB8AC3E}">
        <p14:creationId xmlns:p14="http://schemas.microsoft.com/office/powerpoint/2010/main" val="2416905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008" y="1068780"/>
            <a:ext cx="11649693" cy="5364678"/>
          </a:xfrm>
        </p:spPr>
        <p:txBody>
          <a:bodyPr>
            <a:normAutofit/>
          </a:bodyPr>
          <a:lstStyle/>
          <a:p>
            <a:pPr algn="just">
              <a:lnSpc>
                <a:spcPct val="120000"/>
              </a:lnSpc>
              <a:spcBef>
                <a:spcPts val="0"/>
              </a:spcBef>
              <a:buFont typeface="Wingdings" panose="05000000000000000000" pitchFamily="2" charset="2"/>
              <a:buChar char="Ø"/>
            </a:pPr>
            <a:endParaRPr lang="en-US" sz="1800" dirty="0">
              <a:latin typeface="Century Gothic" panose="020B0502020202020204" pitchFamily="34" charset="0"/>
            </a:endParaRPr>
          </a:p>
          <a:p>
            <a:pPr algn="just">
              <a:lnSpc>
                <a:spcPct val="120000"/>
              </a:lnSpc>
              <a:spcBef>
                <a:spcPts val="0"/>
              </a:spcBef>
              <a:buFont typeface="Wingdings" panose="05000000000000000000" pitchFamily="2" charset="2"/>
              <a:buChar char="Ø"/>
            </a:pPr>
            <a:endParaRPr lang="en-US" sz="1800" dirty="0">
              <a:latin typeface="Century Gothic" panose="020B0502020202020204" pitchFamily="34" charset="0"/>
            </a:endParaRPr>
          </a:p>
        </p:txBody>
      </p:sp>
      <p:sp>
        <p:nvSpPr>
          <p:cNvPr id="5" name="Slide Number Placeholder 4"/>
          <p:cNvSpPr>
            <a:spLocks noGrp="1"/>
          </p:cNvSpPr>
          <p:nvPr>
            <p:ph type="sldNum" sz="quarter" idx="12"/>
          </p:nvPr>
        </p:nvSpPr>
        <p:spPr/>
        <p:txBody>
          <a:bodyPr/>
          <a:lstStyle/>
          <a:p>
            <a:fld id="{0EEB7D3C-0E4C-4373-9A34-E7674E85243A}" type="slidenum">
              <a:rPr lang="en-ZA" smtClean="0"/>
              <a:t>13</a:t>
            </a:fld>
            <a:endParaRPr lang="en-ZA"/>
          </a:p>
        </p:txBody>
      </p:sp>
      <p:sp>
        <p:nvSpPr>
          <p:cNvPr id="7" name="Rectangle 6"/>
          <p:cNvSpPr/>
          <p:nvPr/>
        </p:nvSpPr>
        <p:spPr>
          <a:xfrm>
            <a:off x="83127" y="781774"/>
            <a:ext cx="11970327" cy="156378"/>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ZA" sz="965"/>
          </a:p>
        </p:txBody>
      </p:sp>
      <p:sp>
        <p:nvSpPr>
          <p:cNvPr id="8" name="Title 1"/>
          <p:cNvSpPr txBox="1">
            <a:spLocks/>
          </p:cNvSpPr>
          <p:nvPr/>
        </p:nvSpPr>
        <p:spPr>
          <a:xfrm>
            <a:off x="95004" y="71845"/>
            <a:ext cx="11970326" cy="7099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ZA" sz="2800" b="1" dirty="0" smtClean="0"/>
          </a:p>
          <a:p>
            <a:pPr algn="ctr"/>
            <a:r>
              <a:rPr lang="en-ZA" sz="2800" b="1" dirty="0" err="1" smtClean="0">
                <a:latin typeface="Century Gothic" panose="020B0502020202020204" pitchFamily="34" charset="0"/>
              </a:rPr>
              <a:t>Covid</a:t>
            </a:r>
            <a:r>
              <a:rPr lang="en-ZA" sz="2800" b="1" dirty="0" smtClean="0">
                <a:latin typeface="Century Gothic" panose="020B0502020202020204" pitchFamily="34" charset="0"/>
              </a:rPr>
              <a:t> 19 Response - Impact</a:t>
            </a:r>
            <a:endParaRPr lang="en-ZA" sz="2800" b="1" dirty="0">
              <a:latin typeface="Century Gothic" panose="020B0502020202020204" pitchFamily="34" charset="0"/>
            </a:endParaRPr>
          </a:p>
          <a:p>
            <a:pPr algn="ctr"/>
            <a:endParaRPr lang="en-ZA" sz="2800" b="1" dirty="0">
              <a:latin typeface="Century Gothic" panose="020B0502020202020204" pitchFamily="34" charset="0"/>
            </a:endParaRPr>
          </a:p>
        </p:txBody>
      </p:sp>
      <p:sp>
        <p:nvSpPr>
          <p:cNvPr id="2" name="TextBox 1"/>
          <p:cNvSpPr txBox="1"/>
          <p:nvPr/>
        </p:nvSpPr>
        <p:spPr>
          <a:xfrm>
            <a:off x="95004" y="938152"/>
            <a:ext cx="4947514" cy="4640501"/>
          </a:xfrm>
          <a:prstGeom prst="rect">
            <a:avLst/>
          </a:prstGeom>
          <a:noFill/>
        </p:spPr>
        <p:txBody>
          <a:bodyPr wrap="square" rtlCol="0">
            <a:spAutoFit/>
          </a:bodyPr>
          <a:lstStyle/>
          <a:p>
            <a:pPr algn="just">
              <a:lnSpc>
                <a:spcPct val="115000"/>
              </a:lnSpc>
              <a:spcAft>
                <a:spcPts val="0"/>
              </a:spcAft>
            </a:pPr>
            <a:r>
              <a:rPr lang="en-US" sz="1500" b="1" dirty="0" smtClean="0">
                <a:solidFill>
                  <a:schemeClr val="dk1"/>
                </a:solidFill>
                <a:ea typeface="Calibri" panose="020F0502020204030204" pitchFamily="34" charset="0"/>
                <a:cs typeface="Arial" panose="020B0604020202020204" pitchFamily="34" charset="0"/>
              </a:rPr>
              <a:t>Impact:</a:t>
            </a:r>
            <a:r>
              <a:rPr lang="en-US" sz="1500" dirty="0" smtClean="0">
                <a:solidFill>
                  <a:schemeClr val="dk1"/>
                </a:solidFill>
                <a:ea typeface="Calibri" panose="020F0502020204030204" pitchFamily="34" charset="0"/>
                <a:cs typeface="Arial" panose="020B0604020202020204" pitchFamily="34" charset="0"/>
              </a:rPr>
              <a:t> </a:t>
            </a:r>
          </a:p>
          <a:p>
            <a:pPr marL="285750" indent="-285750" algn="just">
              <a:lnSpc>
                <a:spcPct val="115000"/>
              </a:lnSpc>
              <a:buFont typeface="Wingdings" panose="05000000000000000000" pitchFamily="2" charset="2"/>
              <a:buChar char="Ø"/>
            </a:pPr>
            <a:r>
              <a:rPr lang="en-US" sz="1500" dirty="0" smtClean="0">
                <a:solidFill>
                  <a:schemeClr val="dk1"/>
                </a:solidFill>
                <a:ea typeface="Calibri" panose="020F0502020204030204" pitchFamily="34" charset="0"/>
                <a:cs typeface="Arial" panose="020B0604020202020204" pitchFamily="34" charset="0"/>
              </a:rPr>
              <a:t>2.2 </a:t>
            </a:r>
            <a:r>
              <a:rPr lang="en-US" sz="1500" dirty="0">
                <a:solidFill>
                  <a:schemeClr val="dk1"/>
                </a:solidFill>
                <a:ea typeface="Calibri" panose="020F0502020204030204" pitchFamily="34" charset="0"/>
                <a:cs typeface="Arial" panose="020B0604020202020204" pitchFamily="34" charset="0"/>
              </a:rPr>
              <a:t>million (</a:t>
            </a:r>
            <a:r>
              <a:rPr lang="en-US" sz="1500" dirty="0" smtClean="0">
                <a:solidFill>
                  <a:schemeClr val="dk1"/>
                </a:solidFill>
                <a:ea typeface="Calibri" panose="020F0502020204030204" pitchFamily="34" charset="0"/>
                <a:cs typeface="Arial" panose="020B0604020202020204" pitchFamily="34" charset="0"/>
              </a:rPr>
              <a:t>STATSSA)to </a:t>
            </a:r>
            <a:r>
              <a:rPr lang="en-US" sz="1500" dirty="0">
                <a:solidFill>
                  <a:schemeClr val="dk1"/>
                </a:solidFill>
                <a:ea typeface="Calibri" panose="020F0502020204030204" pitchFamily="34" charset="0"/>
                <a:cs typeface="Arial" panose="020B0604020202020204" pitchFamily="34" charset="0"/>
              </a:rPr>
              <a:t>3 million (NIDS CRAM) jobs </a:t>
            </a:r>
            <a:r>
              <a:rPr lang="en-US" sz="1500" dirty="0" smtClean="0">
                <a:solidFill>
                  <a:schemeClr val="dk1"/>
                </a:solidFill>
                <a:ea typeface="Calibri" panose="020F0502020204030204" pitchFamily="34" charset="0"/>
                <a:cs typeface="Arial" panose="020B0604020202020204" pitchFamily="34" charset="0"/>
              </a:rPr>
              <a:t>lost </a:t>
            </a:r>
            <a:r>
              <a:rPr lang="en-US" sz="1500" dirty="0">
                <a:solidFill>
                  <a:schemeClr val="dk1"/>
                </a:solidFill>
                <a:ea typeface="Calibri" panose="020F0502020204030204" pitchFamily="34" charset="0"/>
                <a:cs typeface="Arial" panose="020B0604020202020204" pitchFamily="34" charset="0"/>
              </a:rPr>
              <a:t>as a consequence of the lock down; Wave 2 data NIDS CRAM show that that number of unemployed has not changed </a:t>
            </a:r>
            <a:r>
              <a:rPr lang="en-US" sz="1500" dirty="0" smtClean="0">
                <a:solidFill>
                  <a:schemeClr val="dk1"/>
                </a:solidFill>
                <a:ea typeface="Calibri" panose="020F0502020204030204" pitchFamily="34" charset="0"/>
                <a:cs typeface="Arial" panose="020B0604020202020204" pitchFamily="34" charset="0"/>
              </a:rPr>
              <a:t>even with </a:t>
            </a:r>
            <a:r>
              <a:rPr lang="en-US" sz="1500" dirty="0">
                <a:solidFill>
                  <a:schemeClr val="dk1"/>
                </a:solidFill>
                <a:ea typeface="Calibri" panose="020F0502020204030204" pitchFamily="34" charset="0"/>
                <a:cs typeface="Arial" panose="020B0604020202020204" pitchFamily="34" charset="0"/>
              </a:rPr>
              <a:t>easing of lockdown. STATSSA LFS </a:t>
            </a:r>
            <a:r>
              <a:rPr lang="en-US" sz="1500" dirty="0" smtClean="0">
                <a:solidFill>
                  <a:schemeClr val="dk1"/>
                </a:solidFill>
                <a:ea typeface="Calibri" panose="020F0502020204030204" pitchFamily="34" charset="0"/>
                <a:cs typeface="Arial" panose="020B0604020202020204" pitchFamily="34" charset="0"/>
              </a:rPr>
              <a:t>- expanded </a:t>
            </a:r>
            <a:r>
              <a:rPr lang="en-US" sz="1500" dirty="0">
                <a:solidFill>
                  <a:schemeClr val="dk1"/>
                </a:solidFill>
                <a:ea typeface="Calibri" panose="020F0502020204030204" pitchFamily="34" charset="0"/>
                <a:cs typeface="Arial" panose="020B0604020202020204" pitchFamily="34" charset="0"/>
              </a:rPr>
              <a:t>definition of employment increasing from 39.7% to 42%; Workers who were poor, rural, female, unskilled and less educated have experienced the largest declines in employment; Informal workers faced twice the employment loss of formal workers; The evidence suggests that millions of people will remain unemployed for an extended period of time beyond October 2020 BUT Reported rates of hunger have declined from May to August by approximately 27%. This correlates with the rollout of governments relief package</a:t>
            </a:r>
          </a:p>
          <a:p>
            <a:pPr marL="285750" indent="-285750" algn="just">
              <a:lnSpc>
                <a:spcPct val="115000"/>
              </a:lnSpc>
              <a:spcAft>
                <a:spcPts val="0"/>
              </a:spcAft>
              <a:buFont typeface="Wingdings" panose="05000000000000000000" pitchFamily="2" charset="2"/>
              <a:buChar char="Ø"/>
            </a:pPr>
            <a:endParaRPr lang="en-US" sz="1600" dirty="0">
              <a:solidFill>
                <a:schemeClr val="dk1"/>
              </a:solidFill>
              <a:ea typeface="Calibri" panose="020F0502020204030204" pitchFamily="34" charset="0"/>
              <a:cs typeface="Arial" panose="020B0604020202020204" pitchFamily="34" charset="0"/>
            </a:endParaRPr>
          </a:p>
          <a:p>
            <a:pPr algn="just">
              <a:lnSpc>
                <a:spcPct val="115000"/>
              </a:lnSpc>
              <a:spcAft>
                <a:spcPts val="0"/>
              </a:spcAft>
            </a:pPr>
            <a:r>
              <a:rPr lang="en-US" sz="1600" dirty="0" smtClean="0">
                <a:solidFill>
                  <a:schemeClr val="dk1"/>
                </a:solidFill>
                <a:ea typeface="Calibri" panose="020F0502020204030204" pitchFamily="34" charset="0"/>
                <a:cs typeface="Arial" panose="020B0604020202020204" pitchFamily="34" charset="0"/>
              </a:rPr>
              <a:t> </a:t>
            </a:r>
            <a:endParaRPr lang="en-US" sz="1600" dirty="0">
              <a:solidFill>
                <a:schemeClr val="dk1"/>
              </a:solidFill>
              <a:ea typeface="Calibri" panose="020F0502020204030204" pitchFamily="34" charset="0"/>
              <a:cs typeface="Arial" panose="020B0604020202020204" pitchFamily="34" charset="0"/>
            </a:endParaRPr>
          </a:p>
        </p:txBody>
      </p:sp>
      <p:pic>
        <p:nvPicPr>
          <p:cNvPr id="9" name="Picture 8"/>
          <p:cNvPicPr>
            <a:picLocks noChangeAspect="1"/>
          </p:cNvPicPr>
          <p:nvPr/>
        </p:nvPicPr>
        <p:blipFill>
          <a:blip r:embed="rId2"/>
          <a:stretch>
            <a:fillRect/>
          </a:stretch>
        </p:blipFill>
        <p:spPr>
          <a:xfrm>
            <a:off x="5042518" y="1068780"/>
            <a:ext cx="7022812" cy="5652695"/>
          </a:xfrm>
          <a:prstGeom prst="rect">
            <a:avLst/>
          </a:prstGeom>
        </p:spPr>
      </p:pic>
    </p:spTree>
    <p:extLst>
      <p:ext uri="{BB962C8B-B14F-4D97-AF65-F5344CB8AC3E}">
        <p14:creationId xmlns:p14="http://schemas.microsoft.com/office/powerpoint/2010/main" val="4191721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008" y="1068780"/>
            <a:ext cx="11649693" cy="5364678"/>
          </a:xfrm>
        </p:spPr>
        <p:txBody>
          <a:bodyPr>
            <a:normAutofit/>
          </a:bodyPr>
          <a:lstStyle/>
          <a:p>
            <a:pPr algn="just">
              <a:lnSpc>
                <a:spcPct val="120000"/>
              </a:lnSpc>
              <a:spcBef>
                <a:spcPts val="0"/>
              </a:spcBef>
              <a:buFont typeface="Wingdings" panose="05000000000000000000" pitchFamily="2" charset="2"/>
              <a:buChar char="Ø"/>
            </a:pPr>
            <a:endParaRPr lang="en-US" sz="1800" dirty="0">
              <a:latin typeface="Century Gothic" panose="020B0502020202020204" pitchFamily="34" charset="0"/>
            </a:endParaRPr>
          </a:p>
          <a:p>
            <a:pPr algn="just">
              <a:lnSpc>
                <a:spcPct val="120000"/>
              </a:lnSpc>
              <a:spcBef>
                <a:spcPts val="0"/>
              </a:spcBef>
              <a:buFont typeface="Wingdings" panose="05000000000000000000" pitchFamily="2" charset="2"/>
              <a:buChar char="Ø"/>
            </a:pPr>
            <a:endParaRPr lang="en-US" sz="1800" dirty="0">
              <a:latin typeface="Century Gothic" panose="020B0502020202020204" pitchFamily="34" charset="0"/>
            </a:endParaRPr>
          </a:p>
        </p:txBody>
      </p:sp>
      <p:sp>
        <p:nvSpPr>
          <p:cNvPr id="5" name="Slide Number Placeholder 4"/>
          <p:cNvSpPr>
            <a:spLocks noGrp="1"/>
          </p:cNvSpPr>
          <p:nvPr>
            <p:ph type="sldNum" sz="quarter" idx="12"/>
          </p:nvPr>
        </p:nvSpPr>
        <p:spPr/>
        <p:txBody>
          <a:bodyPr/>
          <a:lstStyle/>
          <a:p>
            <a:fld id="{0EEB7D3C-0E4C-4373-9A34-E7674E85243A}" type="slidenum">
              <a:rPr lang="en-ZA" smtClean="0"/>
              <a:t>14</a:t>
            </a:fld>
            <a:endParaRPr lang="en-ZA"/>
          </a:p>
        </p:txBody>
      </p:sp>
      <p:sp>
        <p:nvSpPr>
          <p:cNvPr id="7" name="Rectangle 6"/>
          <p:cNvSpPr/>
          <p:nvPr/>
        </p:nvSpPr>
        <p:spPr>
          <a:xfrm>
            <a:off x="83127" y="781774"/>
            <a:ext cx="11970327" cy="156378"/>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ZA" sz="965"/>
          </a:p>
        </p:txBody>
      </p:sp>
      <p:sp>
        <p:nvSpPr>
          <p:cNvPr id="8" name="Title 1"/>
          <p:cNvSpPr txBox="1">
            <a:spLocks/>
          </p:cNvSpPr>
          <p:nvPr/>
        </p:nvSpPr>
        <p:spPr>
          <a:xfrm>
            <a:off x="95004" y="71845"/>
            <a:ext cx="11970326" cy="7099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ZA" sz="2800" b="1" dirty="0" smtClean="0"/>
          </a:p>
          <a:p>
            <a:pPr algn="ctr"/>
            <a:r>
              <a:rPr lang="en-ZA" sz="2800" b="1" dirty="0" err="1" smtClean="0">
                <a:latin typeface="Century Gothic" panose="020B0502020202020204" pitchFamily="34" charset="0"/>
              </a:rPr>
              <a:t>Covid</a:t>
            </a:r>
            <a:r>
              <a:rPr lang="en-ZA" sz="2800" b="1" dirty="0" smtClean="0">
                <a:latin typeface="Century Gothic" panose="020B0502020202020204" pitchFamily="34" charset="0"/>
              </a:rPr>
              <a:t> 19 Response - Impact and lessons learnt</a:t>
            </a:r>
            <a:endParaRPr lang="en-ZA" sz="2800" b="1" dirty="0">
              <a:latin typeface="Century Gothic" panose="020B0502020202020204" pitchFamily="34" charset="0"/>
            </a:endParaRPr>
          </a:p>
          <a:p>
            <a:pPr algn="ctr"/>
            <a:endParaRPr lang="en-ZA" sz="2800" b="1" dirty="0">
              <a:latin typeface="Century Gothic" panose="020B0502020202020204" pitchFamily="34" charset="0"/>
            </a:endParaRPr>
          </a:p>
        </p:txBody>
      </p:sp>
      <p:sp>
        <p:nvSpPr>
          <p:cNvPr id="2" name="TextBox 1"/>
          <p:cNvSpPr txBox="1"/>
          <p:nvPr/>
        </p:nvSpPr>
        <p:spPr>
          <a:xfrm>
            <a:off x="461640" y="938152"/>
            <a:ext cx="11473062" cy="5436873"/>
          </a:xfrm>
          <a:prstGeom prst="rect">
            <a:avLst/>
          </a:prstGeom>
          <a:noFill/>
        </p:spPr>
        <p:txBody>
          <a:bodyPr wrap="square" rtlCol="0">
            <a:spAutoFit/>
          </a:bodyPr>
          <a:lstStyle/>
          <a:p>
            <a:pPr algn="just">
              <a:lnSpc>
                <a:spcPct val="115000"/>
              </a:lnSpc>
              <a:spcAft>
                <a:spcPts val="0"/>
              </a:spcAft>
            </a:pPr>
            <a:r>
              <a:rPr lang="en-US" sz="1500" b="1" dirty="0" smtClean="0">
                <a:solidFill>
                  <a:schemeClr val="dk1"/>
                </a:solidFill>
                <a:ea typeface="Calibri" panose="020F0502020204030204" pitchFamily="34" charset="0"/>
                <a:cs typeface="Arial" panose="020B0604020202020204" pitchFamily="34" charset="0"/>
              </a:rPr>
              <a:t>Lessons learnt:</a:t>
            </a:r>
          </a:p>
          <a:p>
            <a:pPr marL="285750" indent="-285750" algn="just">
              <a:lnSpc>
                <a:spcPct val="115000"/>
              </a:lnSpc>
              <a:spcAft>
                <a:spcPts val="0"/>
              </a:spcAft>
              <a:buFont typeface="Wingdings" panose="05000000000000000000" pitchFamily="2" charset="2"/>
              <a:buChar char="Ø"/>
            </a:pPr>
            <a:r>
              <a:rPr lang="en-US" sz="1500" b="1" dirty="0" smtClean="0">
                <a:solidFill>
                  <a:schemeClr val="dk1"/>
                </a:solidFill>
                <a:ea typeface="Calibri" panose="020F0502020204030204" pitchFamily="34" charset="0"/>
                <a:cs typeface="Arial" panose="020B0604020202020204" pitchFamily="34" charset="0"/>
              </a:rPr>
              <a:t>Guidelines necessary </a:t>
            </a:r>
            <a:r>
              <a:rPr lang="en-US" sz="1500" dirty="0" smtClean="0">
                <a:solidFill>
                  <a:schemeClr val="dk1"/>
                </a:solidFill>
                <a:ea typeface="Calibri" panose="020F0502020204030204" pitchFamily="34" charset="0"/>
                <a:cs typeface="Arial" panose="020B0604020202020204" pitchFamily="34" charset="0"/>
              </a:rPr>
              <a:t>for food distribution e.g. cooked </a:t>
            </a:r>
            <a:r>
              <a:rPr lang="en-US" sz="1500" dirty="0">
                <a:solidFill>
                  <a:schemeClr val="dk1"/>
                </a:solidFill>
                <a:ea typeface="Calibri" panose="020F0502020204030204" pitchFamily="34" charset="0"/>
                <a:cs typeface="Arial" panose="020B0604020202020204" pitchFamily="34" charset="0"/>
              </a:rPr>
              <a:t>food or parcels must be distributed to households through knock and </a:t>
            </a:r>
            <a:r>
              <a:rPr lang="en-US" sz="1500" dirty="0" smtClean="0">
                <a:solidFill>
                  <a:schemeClr val="dk1"/>
                </a:solidFill>
                <a:ea typeface="Calibri" panose="020F0502020204030204" pitchFamily="34" charset="0"/>
                <a:cs typeface="Arial" panose="020B0604020202020204" pitchFamily="34" charset="0"/>
              </a:rPr>
              <a:t>drop; </a:t>
            </a:r>
            <a:r>
              <a:rPr lang="en-US" sz="1500" dirty="0" err="1" smtClean="0">
                <a:solidFill>
                  <a:schemeClr val="dk1"/>
                </a:solidFill>
                <a:ea typeface="Calibri" panose="020F0502020204030204" pitchFamily="34" charset="0"/>
                <a:cs typeface="Arial" panose="020B0604020202020204" pitchFamily="34" charset="0"/>
              </a:rPr>
              <a:t>Organisation</a:t>
            </a:r>
            <a:r>
              <a:rPr lang="en-US" sz="1500" dirty="0" smtClean="0">
                <a:solidFill>
                  <a:schemeClr val="dk1"/>
                </a:solidFill>
                <a:ea typeface="Calibri" panose="020F0502020204030204" pitchFamily="34" charset="0"/>
                <a:cs typeface="Arial" panose="020B0604020202020204" pitchFamily="34" charset="0"/>
              </a:rPr>
              <a:t> </a:t>
            </a:r>
            <a:r>
              <a:rPr lang="en-US" sz="1500" dirty="0">
                <a:solidFill>
                  <a:schemeClr val="dk1"/>
                </a:solidFill>
                <a:ea typeface="Calibri" panose="020F0502020204030204" pitchFamily="34" charset="0"/>
                <a:cs typeface="Arial" panose="020B0604020202020204" pitchFamily="34" charset="0"/>
              </a:rPr>
              <a:t>or the person must adhere to all food handling </a:t>
            </a:r>
            <a:r>
              <a:rPr lang="en-US" sz="1500" dirty="0" smtClean="0">
                <a:solidFill>
                  <a:schemeClr val="dk1"/>
                </a:solidFill>
                <a:ea typeface="Calibri" panose="020F0502020204030204" pitchFamily="34" charset="0"/>
                <a:cs typeface="Arial" panose="020B0604020202020204" pitchFamily="34" charset="0"/>
              </a:rPr>
              <a:t>standards; All </a:t>
            </a:r>
            <a:r>
              <a:rPr lang="en-US" sz="1500" dirty="0">
                <a:solidFill>
                  <a:schemeClr val="dk1"/>
                </a:solidFill>
                <a:ea typeface="Calibri" panose="020F0502020204030204" pitchFamily="34" charset="0"/>
                <a:cs typeface="Arial" panose="020B0604020202020204" pitchFamily="34" charset="0"/>
              </a:rPr>
              <a:t>food or food parcels must meet the required minimum health </a:t>
            </a:r>
            <a:r>
              <a:rPr lang="en-US" sz="1500" dirty="0" smtClean="0">
                <a:solidFill>
                  <a:schemeClr val="dk1"/>
                </a:solidFill>
                <a:ea typeface="Calibri" panose="020F0502020204030204" pitchFamily="34" charset="0"/>
                <a:cs typeface="Arial" panose="020B0604020202020204" pitchFamily="34" charset="0"/>
              </a:rPr>
              <a:t>standards; The  </a:t>
            </a:r>
            <a:r>
              <a:rPr lang="en-US" sz="1500" dirty="0">
                <a:solidFill>
                  <a:schemeClr val="dk1"/>
                </a:solidFill>
                <a:ea typeface="Calibri" panose="020F0502020204030204" pitchFamily="34" charset="0"/>
                <a:cs typeface="Arial" panose="020B0604020202020204" pitchFamily="34" charset="0"/>
              </a:rPr>
              <a:t>cooked food or food parcel must contain items of high nutritional value; and Preferably food parcels contain food with a long shelf </a:t>
            </a:r>
            <a:r>
              <a:rPr lang="en-US" sz="1500" dirty="0" smtClean="0">
                <a:solidFill>
                  <a:schemeClr val="dk1"/>
                </a:solidFill>
                <a:ea typeface="Calibri" panose="020F0502020204030204" pitchFamily="34" charset="0"/>
                <a:cs typeface="Arial" panose="020B0604020202020204" pitchFamily="34" charset="0"/>
              </a:rPr>
              <a:t>life; Any </a:t>
            </a:r>
            <a:r>
              <a:rPr lang="en-US" sz="1500" dirty="0">
                <a:solidFill>
                  <a:schemeClr val="dk1"/>
                </a:solidFill>
                <a:ea typeface="Calibri" panose="020F0502020204030204" pitchFamily="34" charset="0"/>
                <a:cs typeface="Arial" panose="020B0604020202020204" pitchFamily="34" charset="0"/>
              </a:rPr>
              <a:t>person who is distributing food or food parcels must inform local SAPS Police Station of their intention to so do prior to the delivery of food or food parcels </a:t>
            </a:r>
            <a:endParaRPr lang="en-US" sz="1500" dirty="0" smtClean="0">
              <a:solidFill>
                <a:schemeClr val="dk1"/>
              </a:solidFill>
              <a:ea typeface="Calibri" panose="020F0502020204030204" pitchFamily="34" charset="0"/>
              <a:cs typeface="Arial" panose="020B0604020202020204" pitchFamily="34" charset="0"/>
            </a:endParaRPr>
          </a:p>
          <a:p>
            <a:pPr marL="285750" indent="-285750" algn="just">
              <a:lnSpc>
                <a:spcPct val="115000"/>
              </a:lnSpc>
              <a:spcAft>
                <a:spcPts val="0"/>
              </a:spcAft>
              <a:buFont typeface="Wingdings" panose="05000000000000000000" pitchFamily="2" charset="2"/>
              <a:buChar char="Ø"/>
            </a:pPr>
            <a:endParaRPr lang="en-US" sz="1500" dirty="0">
              <a:solidFill>
                <a:schemeClr val="dk1"/>
              </a:solidFill>
              <a:ea typeface="Calibri" panose="020F0502020204030204" pitchFamily="34" charset="0"/>
              <a:cs typeface="Arial" panose="020B0604020202020204" pitchFamily="34" charset="0"/>
            </a:endParaRPr>
          </a:p>
          <a:p>
            <a:pPr algn="just">
              <a:lnSpc>
                <a:spcPct val="115000"/>
              </a:lnSpc>
              <a:spcAft>
                <a:spcPts val="0"/>
              </a:spcAft>
            </a:pPr>
            <a:endParaRPr lang="en-US" sz="1500" dirty="0">
              <a:solidFill>
                <a:schemeClr val="dk1"/>
              </a:solidFill>
              <a:ea typeface="Calibri" panose="020F0502020204030204" pitchFamily="34" charset="0"/>
              <a:cs typeface="Arial" panose="020B0604020202020204" pitchFamily="34" charset="0"/>
            </a:endParaRPr>
          </a:p>
          <a:p>
            <a:pPr marL="285750" indent="-285750" algn="just">
              <a:lnSpc>
                <a:spcPct val="115000"/>
              </a:lnSpc>
              <a:spcAft>
                <a:spcPts val="0"/>
              </a:spcAft>
              <a:buFont typeface="Wingdings" panose="05000000000000000000" pitchFamily="2" charset="2"/>
              <a:buChar char="Ø"/>
            </a:pPr>
            <a:r>
              <a:rPr lang="en-US" sz="1500" b="1" dirty="0" smtClean="0">
                <a:solidFill>
                  <a:schemeClr val="dk1"/>
                </a:solidFill>
                <a:ea typeface="Calibri" panose="020F0502020204030204" pitchFamily="34" charset="0"/>
                <a:cs typeface="Arial" panose="020B0604020202020204" pitchFamily="34" charset="0"/>
              </a:rPr>
              <a:t>For Demographic Dividend:</a:t>
            </a:r>
          </a:p>
          <a:p>
            <a:pPr marL="742950" lvl="1" indent="-285750" algn="just">
              <a:lnSpc>
                <a:spcPct val="115000"/>
              </a:lnSpc>
              <a:buFont typeface="Wingdings" panose="05000000000000000000" pitchFamily="2" charset="2"/>
              <a:buChar char="Ø"/>
            </a:pPr>
            <a:r>
              <a:rPr lang="en-US" sz="1500" b="1" dirty="0" smtClean="0">
                <a:solidFill>
                  <a:schemeClr val="dk1"/>
                </a:solidFill>
                <a:ea typeface="Calibri" panose="020F0502020204030204" pitchFamily="34" charset="0"/>
                <a:cs typeface="Arial" panose="020B0604020202020204" pitchFamily="34" charset="0"/>
              </a:rPr>
              <a:t>Develop </a:t>
            </a:r>
            <a:r>
              <a:rPr lang="en-US" sz="1500" b="1" dirty="0">
                <a:solidFill>
                  <a:schemeClr val="dk1"/>
                </a:solidFill>
                <a:ea typeface="Calibri" panose="020F0502020204030204" pitchFamily="34" charset="0"/>
                <a:cs typeface="Arial" panose="020B0604020202020204" pitchFamily="34" charset="0"/>
              </a:rPr>
              <a:t>a framework and guide on the provision of integrated services for homeless </a:t>
            </a:r>
            <a:r>
              <a:rPr lang="en-US" sz="1500" b="1" dirty="0" smtClean="0">
                <a:solidFill>
                  <a:schemeClr val="dk1"/>
                </a:solidFill>
                <a:ea typeface="Calibri" panose="020F0502020204030204" pitchFamily="34" charset="0"/>
                <a:cs typeface="Arial" panose="020B0604020202020204" pitchFamily="34" charset="0"/>
              </a:rPr>
              <a:t>people; </a:t>
            </a:r>
          </a:p>
          <a:p>
            <a:pPr marL="742950" lvl="1" indent="-285750" algn="just">
              <a:lnSpc>
                <a:spcPct val="115000"/>
              </a:lnSpc>
              <a:buFont typeface="Wingdings" panose="05000000000000000000" pitchFamily="2" charset="2"/>
              <a:buChar char="Ø"/>
            </a:pPr>
            <a:r>
              <a:rPr lang="en-US" sz="1500" b="1" dirty="0" err="1" smtClean="0">
                <a:solidFill>
                  <a:schemeClr val="dk1"/>
                </a:solidFill>
                <a:ea typeface="Calibri" panose="020F0502020204030204" pitchFamily="34" charset="0"/>
                <a:cs typeface="Arial" panose="020B0604020202020204" pitchFamily="34" charset="0"/>
              </a:rPr>
              <a:t>Prioritise</a:t>
            </a:r>
            <a:r>
              <a:rPr lang="en-US" sz="1500" b="1" dirty="0" smtClean="0">
                <a:solidFill>
                  <a:schemeClr val="dk1"/>
                </a:solidFill>
                <a:ea typeface="Calibri" panose="020F0502020204030204" pitchFamily="34" charset="0"/>
                <a:cs typeface="Arial" panose="020B0604020202020204" pitchFamily="34" charset="0"/>
              </a:rPr>
              <a:t> ECD – quality and access;</a:t>
            </a:r>
          </a:p>
          <a:p>
            <a:pPr marL="742950" lvl="1" indent="-285750" algn="just">
              <a:lnSpc>
                <a:spcPct val="115000"/>
              </a:lnSpc>
              <a:buFont typeface="Wingdings" panose="05000000000000000000" pitchFamily="2" charset="2"/>
              <a:buChar char="Ø"/>
            </a:pPr>
            <a:r>
              <a:rPr lang="en-US" sz="1500" b="1" dirty="0" smtClean="0">
                <a:solidFill>
                  <a:schemeClr val="dk1"/>
                </a:solidFill>
                <a:ea typeface="Calibri" panose="020F0502020204030204" pitchFamily="34" charset="0"/>
                <a:cs typeface="Arial" panose="020B0604020202020204" pitchFamily="34" charset="0"/>
              </a:rPr>
              <a:t>Improve governance for all social security systems; </a:t>
            </a:r>
          </a:p>
          <a:p>
            <a:pPr marL="742950" lvl="1" indent="-285750" algn="just">
              <a:lnSpc>
                <a:spcPct val="115000"/>
              </a:lnSpc>
              <a:buFont typeface="Wingdings" panose="05000000000000000000" pitchFamily="2" charset="2"/>
              <a:buChar char="Ø"/>
            </a:pPr>
            <a:r>
              <a:rPr lang="en-US" sz="1500" b="1" dirty="0" smtClean="0">
                <a:solidFill>
                  <a:schemeClr val="dk1"/>
                </a:solidFill>
                <a:ea typeface="Calibri" panose="020F0502020204030204" pitchFamily="34" charset="0"/>
                <a:cs typeface="Arial" panose="020B0604020202020204" pitchFamily="34" charset="0"/>
              </a:rPr>
              <a:t>Increase compliment of social workers and social work practitioners;</a:t>
            </a:r>
          </a:p>
          <a:p>
            <a:pPr marL="742950" lvl="1" indent="-285750" algn="just">
              <a:lnSpc>
                <a:spcPct val="115000"/>
              </a:lnSpc>
              <a:buFont typeface="Wingdings" panose="05000000000000000000" pitchFamily="2" charset="2"/>
              <a:buChar char="Ø"/>
            </a:pPr>
            <a:r>
              <a:rPr lang="en-US" sz="1500" b="1" dirty="0" smtClean="0">
                <a:solidFill>
                  <a:schemeClr val="dk1"/>
                </a:solidFill>
                <a:ea typeface="Calibri" panose="020F0502020204030204" pitchFamily="34" charset="0"/>
                <a:cs typeface="Arial" panose="020B0604020202020204" pitchFamily="34" charset="0"/>
              </a:rPr>
              <a:t>Articulate social protection floor, Innovatively fund quality and access of social wage </a:t>
            </a:r>
            <a:r>
              <a:rPr lang="en-US" sz="1500" b="1" dirty="0">
                <a:solidFill>
                  <a:schemeClr val="dk1"/>
                </a:solidFill>
                <a:ea typeface="Calibri" panose="020F0502020204030204" pitchFamily="34" charset="0"/>
                <a:cs typeface="Arial" panose="020B0604020202020204" pitchFamily="34" charset="0"/>
              </a:rPr>
              <a:t>and Implement a single register for the social wage;</a:t>
            </a:r>
          </a:p>
          <a:p>
            <a:pPr marL="742950" lvl="1" indent="-285750" algn="just">
              <a:lnSpc>
                <a:spcPct val="115000"/>
              </a:lnSpc>
              <a:buFont typeface="Wingdings" panose="05000000000000000000" pitchFamily="2" charset="2"/>
              <a:buChar char="Ø"/>
            </a:pPr>
            <a:r>
              <a:rPr lang="en-US" sz="1500" b="1" dirty="0" smtClean="0">
                <a:solidFill>
                  <a:schemeClr val="dk1"/>
                </a:solidFill>
                <a:ea typeface="Calibri" panose="020F0502020204030204" pitchFamily="34" charset="0"/>
                <a:cs typeface="Arial" panose="020B0604020202020204" pitchFamily="34" charset="0"/>
              </a:rPr>
              <a:t>Innovatively fund PSET – quality, access, responsiveness;</a:t>
            </a:r>
          </a:p>
          <a:p>
            <a:pPr marL="742950" lvl="1" indent="-285750" algn="just">
              <a:lnSpc>
                <a:spcPct val="115000"/>
              </a:lnSpc>
              <a:buFont typeface="Wingdings" panose="05000000000000000000" pitchFamily="2" charset="2"/>
              <a:buChar char="Ø"/>
            </a:pPr>
            <a:r>
              <a:rPr lang="en-US" sz="1500" b="1" dirty="0" smtClean="0">
                <a:solidFill>
                  <a:schemeClr val="dk1"/>
                </a:solidFill>
                <a:ea typeface="Calibri" panose="020F0502020204030204" pitchFamily="34" charset="0"/>
                <a:cs typeface="Arial" panose="020B0604020202020204" pitchFamily="34" charset="0"/>
              </a:rPr>
              <a:t>Implement NHI and ensure universal coverage;</a:t>
            </a:r>
          </a:p>
          <a:p>
            <a:pPr marL="742950" lvl="1" indent="-285750" algn="just">
              <a:lnSpc>
                <a:spcPct val="115000"/>
              </a:lnSpc>
              <a:buFont typeface="Wingdings" panose="05000000000000000000" pitchFamily="2" charset="2"/>
              <a:buChar char="Ø"/>
            </a:pPr>
            <a:r>
              <a:rPr lang="en-US" sz="1500" b="1" dirty="0" smtClean="0">
                <a:solidFill>
                  <a:schemeClr val="dk1"/>
                </a:solidFill>
                <a:ea typeface="Calibri" panose="020F0502020204030204" pitchFamily="34" charset="0"/>
                <a:cs typeface="Arial" panose="020B0604020202020204" pitchFamily="34" charset="0"/>
              </a:rPr>
              <a:t>Implement economic recovery plan</a:t>
            </a:r>
          </a:p>
          <a:p>
            <a:pPr marL="285750" indent="-285750" algn="just">
              <a:lnSpc>
                <a:spcPct val="115000"/>
              </a:lnSpc>
              <a:spcAft>
                <a:spcPts val="0"/>
              </a:spcAft>
              <a:buFont typeface="Wingdings" panose="05000000000000000000" pitchFamily="2" charset="2"/>
              <a:buChar char="Ø"/>
            </a:pPr>
            <a:endParaRPr lang="en-US" sz="1600" dirty="0">
              <a:solidFill>
                <a:schemeClr val="dk1"/>
              </a:solidFill>
              <a:ea typeface="Calibri" panose="020F0502020204030204" pitchFamily="34" charset="0"/>
              <a:cs typeface="Arial" panose="020B0604020202020204" pitchFamily="34" charset="0"/>
            </a:endParaRPr>
          </a:p>
          <a:p>
            <a:pPr algn="just">
              <a:lnSpc>
                <a:spcPct val="115000"/>
              </a:lnSpc>
              <a:spcAft>
                <a:spcPts val="0"/>
              </a:spcAft>
            </a:pPr>
            <a:r>
              <a:rPr lang="en-US" sz="1600" dirty="0" smtClean="0">
                <a:solidFill>
                  <a:schemeClr val="dk1"/>
                </a:solidFill>
                <a:ea typeface="Calibri" panose="020F0502020204030204" pitchFamily="34" charset="0"/>
                <a:cs typeface="Arial" panose="020B0604020202020204" pitchFamily="34" charset="0"/>
              </a:rPr>
              <a:t> </a:t>
            </a:r>
            <a:endParaRPr lang="en-US" sz="1600" dirty="0">
              <a:solidFill>
                <a:schemeClr val="dk1"/>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15091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997241"/>
            <a:ext cx="10748211" cy="4179721"/>
          </a:xfrm>
        </p:spPr>
        <p:txBody>
          <a:bodyPr>
            <a:normAutofit/>
          </a:bodyPr>
          <a:lstStyle/>
          <a:p>
            <a:pPr marL="0" indent="0" algn="ctr">
              <a:buNone/>
            </a:pPr>
            <a:r>
              <a:rPr lang="en-GB" sz="9600" dirty="0" smtClean="0"/>
              <a:t>THANK YOU</a:t>
            </a:r>
          </a:p>
        </p:txBody>
      </p:sp>
      <p:sp>
        <p:nvSpPr>
          <p:cNvPr id="4" name="Slide Number Placeholder 3"/>
          <p:cNvSpPr>
            <a:spLocks noGrp="1"/>
          </p:cNvSpPr>
          <p:nvPr>
            <p:ph type="sldNum" sz="quarter" idx="12"/>
          </p:nvPr>
        </p:nvSpPr>
        <p:spPr/>
        <p:txBody>
          <a:bodyPr/>
          <a:lstStyle/>
          <a:p>
            <a:fld id="{0EEB7D3C-0E4C-4373-9A34-E7674E85243A}" type="slidenum">
              <a:rPr lang="en-ZA" smtClean="0"/>
              <a:t>15</a:t>
            </a:fld>
            <a:endParaRPr lang="en-ZA"/>
          </a:p>
        </p:txBody>
      </p:sp>
    </p:spTree>
    <p:extLst>
      <p:ext uri="{BB962C8B-B14F-4D97-AF65-F5344CB8AC3E}">
        <p14:creationId xmlns:p14="http://schemas.microsoft.com/office/powerpoint/2010/main" val="3780107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008" y="998270"/>
            <a:ext cx="11649693" cy="5364678"/>
          </a:xfrm>
        </p:spPr>
        <p:txBody>
          <a:bodyPr>
            <a:normAutofit/>
          </a:bodyPr>
          <a:lstStyle/>
          <a:p>
            <a:pPr algn="just">
              <a:lnSpc>
                <a:spcPct val="120000"/>
              </a:lnSpc>
              <a:spcBef>
                <a:spcPts val="0"/>
              </a:spcBef>
              <a:buFont typeface="Wingdings" panose="05000000000000000000" pitchFamily="2" charset="2"/>
              <a:buChar char="Ø"/>
            </a:pPr>
            <a:endParaRPr lang="en-US" sz="1800" dirty="0">
              <a:latin typeface="Century Gothic" panose="020B0502020202020204" pitchFamily="34" charset="0"/>
            </a:endParaRPr>
          </a:p>
          <a:p>
            <a:pPr algn="just">
              <a:lnSpc>
                <a:spcPct val="120000"/>
              </a:lnSpc>
              <a:spcBef>
                <a:spcPts val="0"/>
              </a:spcBef>
              <a:buFont typeface="Wingdings" panose="05000000000000000000" pitchFamily="2" charset="2"/>
              <a:buChar char="Ø"/>
            </a:pPr>
            <a:endParaRPr lang="en-US" sz="1800" dirty="0">
              <a:latin typeface="Century Gothic" panose="020B0502020202020204" pitchFamily="34" charset="0"/>
            </a:endParaRPr>
          </a:p>
        </p:txBody>
      </p:sp>
      <p:sp>
        <p:nvSpPr>
          <p:cNvPr id="5" name="Slide Number Placeholder 4"/>
          <p:cNvSpPr>
            <a:spLocks noGrp="1"/>
          </p:cNvSpPr>
          <p:nvPr>
            <p:ph type="sldNum" sz="quarter" idx="12"/>
          </p:nvPr>
        </p:nvSpPr>
        <p:spPr/>
        <p:txBody>
          <a:bodyPr/>
          <a:lstStyle/>
          <a:p>
            <a:fld id="{0EEB7D3C-0E4C-4373-9A34-E7674E85243A}" type="slidenum">
              <a:rPr lang="en-ZA" smtClean="0"/>
              <a:t>2</a:t>
            </a:fld>
            <a:endParaRPr lang="en-ZA"/>
          </a:p>
        </p:txBody>
      </p:sp>
      <p:sp>
        <p:nvSpPr>
          <p:cNvPr id="7" name="Rectangle 6"/>
          <p:cNvSpPr/>
          <p:nvPr/>
        </p:nvSpPr>
        <p:spPr>
          <a:xfrm>
            <a:off x="83127" y="781774"/>
            <a:ext cx="11970327" cy="156378"/>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ZA" sz="965"/>
          </a:p>
        </p:txBody>
      </p:sp>
      <p:sp>
        <p:nvSpPr>
          <p:cNvPr id="8" name="Title 1"/>
          <p:cNvSpPr txBox="1">
            <a:spLocks/>
          </p:cNvSpPr>
          <p:nvPr/>
        </p:nvSpPr>
        <p:spPr>
          <a:xfrm>
            <a:off x="95004" y="71845"/>
            <a:ext cx="11970326" cy="7099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2800" b="1" dirty="0" smtClean="0">
                <a:latin typeface="Century Gothic" panose="020B0502020202020204" pitchFamily="34" charset="0"/>
              </a:rPr>
              <a:t>The Constitution; the National Development Plan &amp; Social Protection</a:t>
            </a:r>
            <a:endParaRPr lang="en-ZA" sz="2800" b="1" dirty="0">
              <a:latin typeface="Century Gothic" panose="020B0502020202020204" pitchFamily="34" charset="0"/>
            </a:endParaRPr>
          </a:p>
        </p:txBody>
      </p:sp>
      <p:sp>
        <p:nvSpPr>
          <p:cNvPr id="2" name="TextBox 1"/>
          <p:cNvSpPr txBox="1"/>
          <p:nvPr/>
        </p:nvSpPr>
        <p:spPr>
          <a:xfrm>
            <a:off x="3994626" y="998270"/>
            <a:ext cx="3973716" cy="410882"/>
          </a:xfrm>
          <a:prstGeom prst="rect">
            <a:avLst/>
          </a:prstGeom>
          <a:noFill/>
        </p:spPr>
        <p:txBody>
          <a:bodyPr wrap="square" rtlCol="0">
            <a:spAutoFit/>
          </a:bodyPr>
          <a:lstStyle/>
          <a:p>
            <a:pPr lvl="0">
              <a:lnSpc>
                <a:spcPct val="115000"/>
              </a:lnSpc>
            </a:pPr>
            <a:r>
              <a:rPr lang="en-US" dirty="0" smtClean="0">
                <a:ea typeface="Calibri" panose="020F0502020204030204" pitchFamily="34" charset="0"/>
                <a:cs typeface="Arial" panose="020B0604020202020204" pitchFamily="34" charset="0"/>
              </a:rPr>
              <a:t> </a:t>
            </a:r>
            <a:endParaRPr lang="en-US" dirty="0">
              <a:ea typeface="Calibri" panose="020F0502020204030204" pitchFamily="34" charset="0"/>
              <a:cs typeface="Arial" panose="020B0604020202020204" pitchFamily="34" charset="0"/>
            </a:endParaRPr>
          </a:p>
        </p:txBody>
      </p:sp>
      <p:sp>
        <p:nvSpPr>
          <p:cNvPr id="4" name="Rectangle 3"/>
          <p:cNvSpPr/>
          <p:nvPr/>
        </p:nvSpPr>
        <p:spPr>
          <a:xfrm>
            <a:off x="8158347" y="2869207"/>
            <a:ext cx="3864803" cy="396148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lnSpc>
                <a:spcPct val="115000"/>
              </a:lnSpc>
            </a:pPr>
            <a:r>
              <a:rPr lang="en-US" sz="1400" b="1" dirty="0">
                <a:solidFill>
                  <a:prstClr val="black"/>
                </a:solidFill>
                <a:ea typeface="Calibri" panose="020F0502020204030204" pitchFamily="34" charset="0"/>
                <a:cs typeface="Arial" panose="020B0604020202020204" pitchFamily="34" charset="0"/>
              </a:rPr>
              <a:t>NDP 2012: </a:t>
            </a:r>
            <a:r>
              <a:rPr lang="en-US" sz="1400" dirty="0">
                <a:solidFill>
                  <a:prstClr val="black"/>
                </a:solidFill>
              </a:rPr>
              <a:t>The NDP envisages that, by 2030, there is a defined social floor that provides a diversity of guarantees to citizens, and is also sustainable. There must be basic social protection guarantees aimed at preventing or alleviating poverty and protecting against </a:t>
            </a:r>
            <a:r>
              <a:rPr lang="en-US" sz="1400" dirty="0" smtClean="0">
                <a:solidFill>
                  <a:prstClr val="black"/>
                </a:solidFill>
              </a:rPr>
              <a:t>vulnerability - </a:t>
            </a:r>
            <a:r>
              <a:rPr lang="en-US" sz="1400" dirty="0">
                <a:solidFill>
                  <a:prstClr val="black"/>
                </a:solidFill>
              </a:rPr>
              <a:t>accessible and available to those who need them most; responsive to the needs and realities of those who the system is intended to benefit; be based on a principle of building and </a:t>
            </a:r>
            <a:r>
              <a:rPr lang="en-US" sz="1400" dirty="0" err="1">
                <a:solidFill>
                  <a:prstClr val="black"/>
                </a:solidFill>
              </a:rPr>
              <a:t>utilising</a:t>
            </a:r>
            <a:r>
              <a:rPr lang="en-US" sz="1400" dirty="0">
                <a:solidFill>
                  <a:prstClr val="black"/>
                </a:solidFill>
              </a:rPr>
              <a:t> the capabilities of individuals, households and communities and avoiding the creation of dependency and stigma; and be flexible and capable of responding to rapidly changing scenarios and the changing needs of individuals across the life cycle.</a:t>
            </a:r>
          </a:p>
        </p:txBody>
      </p:sp>
      <p:pic>
        <p:nvPicPr>
          <p:cNvPr id="10" name="Picture 9"/>
          <p:cNvPicPr>
            <a:picLocks noChangeAspect="1"/>
          </p:cNvPicPr>
          <p:nvPr/>
        </p:nvPicPr>
        <p:blipFill>
          <a:blip r:embed="rId2"/>
          <a:stretch>
            <a:fillRect/>
          </a:stretch>
        </p:blipFill>
        <p:spPr>
          <a:xfrm>
            <a:off x="196558" y="949982"/>
            <a:ext cx="3709618" cy="1874279"/>
          </a:xfrm>
          <a:prstGeom prst="rect">
            <a:avLst/>
          </a:prstGeom>
        </p:spPr>
      </p:pic>
      <p:sp>
        <p:nvSpPr>
          <p:cNvPr id="11" name="Rectangle 10"/>
          <p:cNvSpPr/>
          <p:nvPr/>
        </p:nvSpPr>
        <p:spPr>
          <a:xfrm>
            <a:off x="-1589844" y="3013358"/>
            <a:ext cx="5795870" cy="38446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3"/>
          <a:stretch>
            <a:fillRect/>
          </a:stretch>
        </p:blipFill>
        <p:spPr>
          <a:xfrm>
            <a:off x="8158347" y="938152"/>
            <a:ext cx="3864804" cy="1870937"/>
          </a:xfrm>
          <a:prstGeom prst="rect">
            <a:avLst/>
          </a:prstGeom>
        </p:spPr>
      </p:pic>
      <p:sp>
        <p:nvSpPr>
          <p:cNvPr id="13" name="Rectangle 12"/>
          <p:cNvSpPr/>
          <p:nvPr/>
        </p:nvSpPr>
        <p:spPr>
          <a:xfrm>
            <a:off x="196558" y="3072348"/>
            <a:ext cx="3837096" cy="3754874"/>
          </a:xfrm>
          <a:prstGeom prst="rect">
            <a:avLst/>
          </a:prstGeom>
        </p:spPr>
        <p:txBody>
          <a:bodyPr wrap="square">
            <a:spAutoFit/>
          </a:bodyPr>
          <a:lstStyle/>
          <a:p>
            <a:pPr algn="just"/>
            <a:r>
              <a:rPr lang="en-US" sz="1400" b="1" dirty="0"/>
              <a:t>Section 27 (1) </a:t>
            </a:r>
            <a:r>
              <a:rPr lang="en-US" sz="1400" dirty="0"/>
              <a:t>(c) of the Constitution provides for the right of access to appropriate social   assistance to those unable support themselves and their </a:t>
            </a:r>
            <a:r>
              <a:rPr lang="en-US" sz="1400" dirty="0" err="1"/>
              <a:t>dependants</a:t>
            </a:r>
            <a:r>
              <a:rPr lang="en-US" sz="1400" dirty="0"/>
              <a:t>.</a:t>
            </a:r>
          </a:p>
          <a:p>
            <a:pPr algn="just"/>
            <a:r>
              <a:rPr lang="en-US" sz="1400" b="1" dirty="0" smtClean="0"/>
              <a:t>Section </a:t>
            </a:r>
            <a:r>
              <a:rPr lang="en-US" sz="1400" b="1" dirty="0"/>
              <a:t>28 (1) </a:t>
            </a:r>
            <a:r>
              <a:rPr lang="en-US" sz="1400" dirty="0"/>
              <a:t>of the Constitution sets out the rights of children with regard to appropriate care (basic nutrition, shelter, health care services and social services) and detention.</a:t>
            </a:r>
          </a:p>
          <a:p>
            <a:pPr algn="just"/>
            <a:r>
              <a:rPr lang="en-US" sz="1400" b="1" dirty="0" smtClean="0"/>
              <a:t>Schedule </a:t>
            </a:r>
            <a:r>
              <a:rPr lang="en-US" sz="1400" b="1" dirty="0"/>
              <a:t>4</a:t>
            </a:r>
            <a:r>
              <a:rPr lang="en-US" sz="1400" dirty="0"/>
              <a:t> of the Constitution further identifies welfare services, population development and disaster management as functional areas of concurrent national and provincial legislative competence</a:t>
            </a:r>
            <a:r>
              <a:rPr lang="en-US" sz="1400" dirty="0" smtClean="0"/>
              <a:t>.</a:t>
            </a:r>
          </a:p>
          <a:p>
            <a:pPr algn="just"/>
            <a:r>
              <a:rPr lang="en-US" sz="1400" b="1" dirty="0" smtClean="0"/>
              <a:t>Bill of rights</a:t>
            </a:r>
            <a:r>
              <a:rPr lang="en-US" sz="1400" b="1" dirty="0"/>
              <a:t>: </a:t>
            </a:r>
            <a:r>
              <a:rPr lang="en-US" sz="1400" dirty="0" smtClean="0"/>
              <a:t>right </a:t>
            </a:r>
            <a:r>
              <a:rPr lang="en-US" sz="1400" dirty="0"/>
              <a:t>to have access to adequate housing; health care services, including reproductive health </a:t>
            </a:r>
            <a:r>
              <a:rPr lang="en-US" sz="1400" dirty="0" smtClean="0"/>
              <a:t>care; </a:t>
            </a:r>
            <a:r>
              <a:rPr lang="en-US" sz="1400" dirty="0"/>
              <a:t>sufficient food and water; </a:t>
            </a:r>
            <a:r>
              <a:rPr lang="en-US" sz="1400" dirty="0" smtClean="0"/>
              <a:t>basic </a:t>
            </a:r>
            <a:r>
              <a:rPr lang="en-US" sz="1400" dirty="0"/>
              <a:t>education</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6027" y="904874"/>
            <a:ext cx="3823672" cy="5953125"/>
          </a:xfrm>
          <a:prstGeom prst="rect">
            <a:avLst/>
          </a:prstGeom>
        </p:spPr>
      </p:pic>
    </p:spTree>
    <p:extLst>
      <p:ext uri="{BB962C8B-B14F-4D97-AF65-F5344CB8AC3E}">
        <p14:creationId xmlns:p14="http://schemas.microsoft.com/office/powerpoint/2010/main" val="2071715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008" y="998270"/>
            <a:ext cx="11649693" cy="5364678"/>
          </a:xfrm>
        </p:spPr>
        <p:txBody>
          <a:bodyPr>
            <a:normAutofit/>
          </a:bodyPr>
          <a:lstStyle/>
          <a:p>
            <a:pPr algn="just">
              <a:lnSpc>
                <a:spcPct val="120000"/>
              </a:lnSpc>
              <a:spcBef>
                <a:spcPts val="0"/>
              </a:spcBef>
              <a:buFont typeface="Wingdings" panose="05000000000000000000" pitchFamily="2" charset="2"/>
              <a:buChar char="Ø"/>
            </a:pPr>
            <a:endParaRPr lang="en-US" sz="1800" dirty="0">
              <a:latin typeface="Century Gothic" panose="020B0502020202020204" pitchFamily="34" charset="0"/>
            </a:endParaRPr>
          </a:p>
          <a:p>
            <a:pPr algn="just">
              <a:lnSpc>
                <a:spcPct val="120000"/>
              </a:lnSpc>
              <a:spcBef>
                <a:spcPts val="0"/>
              </a:spcBef>
              <a:buFont typeface="Wingdings" panose="05000000000000000000" pitchFamily="2" charset="2"/>
              <a:buChar char="Ø"/>
            </a:pPr>
            <a:endParaRPr lang="en-US" sz="1800" dirty="0">
              <a:latin typeface="Century Gothic" panose="020B0502020202020204" pitchFamily="34" charset="0"/>
            </a:endParaRPr>
          </a:p>
        </p:txBody>
      </p:sp>
      <p:sp>
        <p:nvSpPr>
          <p:cNvPr id="5" name="Slide Number Placeholder 4"/>
          <p:cNvSpPr>
            <a:spLocks noGrp="1"/>
          </p:cNvSpPr>
          <p:nvPr>
            <p:ph type="sldNum" sz="quarter" idx="12"/>
          </p:nvPr>
        </p:nvSpPr>
        <p:spPr/>
        <p:txBody>
          <a:bodyPr/>
          <a:lstStyle/>
          <a:p>
            <a:fld id="{0EEB7D3C-0E4C-4373-9A34-E7674E85243A}" type="slidenum">
              <a:rPr lang="en-ZA" smtClean="0"/>
              <a:t>3</a:t>
            </a:fld>
            <a:endParaRPr lang="en-ZA"/>
          </a:p>
        </p:txBody>
      </p:sp>
      <p:sp>
        <p:nvSpPr>
          <p:cNvPr id="7" name="Rectangle 6"/>
          <p:cNvSpPr/>
          <p:nvPr/>
        </p:nvSpPr>
        <p:spPr>
          <a:xfrm>
            <a:off x="95003" y="639743"/>
            <a:ext cx="11970327" cy="156378"/>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ZA" sz="965"/>
          </a:p>
        </p:txBody>
      </p:sp>
      <p:sp>
        <p:nvSpPr>
          <p:cNvPr id="8" name="Title 1"/>
          <p:cNvSpPr txBox="1">
            <a:spLocks/>
          </p:cNvSpPr>
          <p:nvPr/>
        </p:nvSpPr>
        <p:spPr>
          <a:xfrm>
            <a:off x="95004" y="71845"/>
            <a:ext cx="11970326" cy="7099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2800" b="1" dirty="0">
                <a:latin typeface="Century Gothic" panose="020B0502020202020204" pitchFamily="34" charset="0"/>
              </a:rPr>
              <a:t>Before the Advent of </a:t>
            </a:r>
            <a:r>
              <a:rPr lang="en-ZA" sz="2800" b="1" dirty="0" err="1">
                <a:latin typeface="Century Gothic" panose="020B0502020202020204" pitchFamily="34" charset="0"/>
              </a:rPr>
              <a:t>Covid</a:t>
            </a:r>
            <a:r>
              <a:rPr lang="en-ZA" sz="2800" b="1" dirty="0">
                <a:latin typeface="Century Gothic" panose="020B0502020202020204" pitchFamily="34" charset="0"/>
              </a:rPr>
              <a:t> 19</a:t>
            </a:r>
          </a:p>
        </p:txBody>
      </p:sp>
      <p:sp>
        <p:nvSpPr>
          <p:cNvPr id="2" name="TextBox 1"/>
          <p:cNvSpPr txBox="1"/>
          <p:nvPr/>
        </p:nvSpPr>
        <p:spPr>
          <a:xfrm>
            <a:off x="186431" y="938151"/>
            <a:ext cx="11843270" cy="6197851"/>
          </a:xfrm>
          <a:prstGeom prst="rect">
            <a:avLst/>
          </a:prstGeom>
          <a:noFill/>
        </p:spPr>
        <p:txBody>
          <a:bodyPr wrap="square" rtlCol="0">
            <a:spAutoFit/>
          </a:bodyPr>
          <a:lstStyle/>
          <a:p>
            <a:pPr marL="285750" indent="-285750" algn="just">
              <a:lnSpc>
                <a:spcPct val="115000"/>
              </a:lnSpc>
              <a:buFont typeface="Arial" panose="020B0604020202020204" pitchFamily="34" charset="0"/>
              <a:buChar char="•"/>
            </a:pPr>
            <a:r>
              <a:rPr lang="en-US" sz="1500" b="1" dirty="0" smtClean="0">
                <a:ea typeface="Calibri" panose="020F0502020204030204" pitchFamily="34" charset="0"/>
                <a:cs typeface="Arial" panose="020B0604020202020204" pitchFamily="34" charset="0"/>
              </a:rPr>
              <a:t>Poverty </a:t>
            </a:r>
            <a:r>
              <a:rPr lang="en-US" sz="1500" dirty="0">
                <a:ea typeface="Calibri" panose="020F0502020204030204" pitchFamily="34" charset="0"/>
                <a:cs typeface="Arial" panose="020B0604020202020204" pitchFamily="34" charset="0"/>
              </a:rPr>
              <a:t>in SA was (still is) predominantly Black, female, and its manifestation most severe in former </a:t>
            </a:r>
            <a:r>
              <a:rPr lang="en-US" sz="1500" dirty="0" smtClean="0">
                <a:ea typeface="Calibri" panose="020F0502020204030204" pitchFamily="34" charset="0"/>
                <a:cs typeface="Arial" panose="020B0604020202020204" pitchFamily="34" charset="0"/>
              </a:rPr>
              <a:t>homelands - former </a:t>
            </a:r>
            <a:r>
              <a:rPr lang="en-US" sz="1500" dirty="0">
                <a:ea typeface="Calibri" panose="020F0502020204030204" pitchFamily="34" charset="0"/>
                <a:cs typeface="Arial" panose="020B0604020202020204" pitchFamily="34" charset="0"/>
              </a:rPr>
              <a:t>homelands are home to 28% of the population, </a:t>
            </a:r>
            <a:r>
              <a:rPr lang="en-US" sz="1500" dirty="0" smtClean="0">
                <a:ea typeface="Calibri" panose="020F0502020204030204" pitchFamily="34" charset="0"/>
                <a:cs typeface="Arial" panose="020B0604020202020204" pitchFamily="34" charset="0"/>
              </a:rPr>
              <a:t>yet </a:t>
            </a:r>
            <a:r>
              <a:rPr lang="en-US" sz="1500" dirty="0" err="1" smtClean="0">
                <a:ea typeface="Calibri" panose="020F0502020204030204" pitchFamily="34" charset="0"/>
                <a:cs typeface="Arial" panose="020B0604020202020204" pitchFamily="34" charset="0"/>
              </a:rPr>
              <a:t>harboured</a:t>
            </a:r>
            <a:r>
              <a:rPr lang="en-US" sz="1500" dirty="0" smtClean="0">
                <a:ea typeface="Calibri" panose="020F0502020204030204" pitchFamily="34" charset="0"/>
                <a:cs typeface="Arial" panose="020B0604020202020204" pitchFamily="34" charset="0"/>
              </a:rPr>
              <a:t> </a:t>
            </a:r>
            <a:r>
              <a:rPr lang="en-US" sz="1500" dirty="0">
                <a:ea typeface="Calibri" panose="020F0502020204030204" pitchFamily="34" charset="0"/>
                <a:cs typeface="Arial" panose="020B0604020202020204" pitchFamily="34" charset="0"/>
              </a:rPr>
              <a:t>about 40% of the poor </a:t>
            </a:r>
            <a:r>
              <a:rPr lang="en-US" sz="1500" dirty="0" smtClean="0">
                <a:ea typeface="Calibri" panose="020F0502020204030204" pitchFamily="34" charset="0"/>
                <a:cs typeface="Arial" panose="020B0604020202020204" pitchFamily="34" charset="0"/>
              </a:rPr>
              <a:t>households. </a:t>
            </a:r>
            <a:r>
              <a:rPr lang="en-US" sz="1500" dirty="0">
                <a:ea typeface="Calibri" panose="020F0502020204030204" pitchFamily="34" charset="0"/>
                <a:cs typeface="Arial" panose="020B0604020202020204" pitchFamily="34" charset="0"/>
              </a:rPr>
              <a:t>Using the US$1.25 PPP per day poverty reference line, South Africa’s social cash transfers reduce extreme poverty very significantly. The incidence of extreme poverty reduces by 68 per cent (from 26 per cent to 8 per cent) after accounting for social transfers.</a:t>
            </a:r>
          </a:p>
          <a:p>
            <a:pPr marL="742950" lvl="1" indent="-285750" algn="just">
              <a:lnSpc>
                <a:spcPct val="115000"/>
              </a:lnSpc>
              <a:buFont typeface="Arial" panose="020B0604020202020204" pitchFamily="34" charset="0"/>
              <a:buChar char="•"/>
            </a:pPr>
            <a:r>
              <a:rPr lang="en-US" sz="1500" dirty="0" smtClean="0">
                <a:ea typeface="Calibri" panose="020F0502020204030204" pitchFamily="34" charset="0"/>
                <a:cs typeface="Arial" panose="020B0604020202020204" pitchFamily="34" charset="0"/>
              </a:rPr>
              <a:t>Government spending on social grants as part of the poverty reduction strategy, had been on the rise as well; from R57 Billion (in 2006/2007) to R162 billion in 2018/19. Numbers rising: From 2.4 million in 1996 to 17.6 million in 2018, to 18.3 in 2020 (12 million of whom are CSG recipients). </a:t>
            </a:r>
          </a:p>
          <a:p>
            <a:pPr marL="285750" lvl="0" indent="-285750" algn="just">
              <a:lnSpc>
                <a:spcPct val="115000"/>
              </a:lnSpc>
              <a:buFont typeface="Arial" panose="020B0604020202020204" pitchFamily="34" charset="0"/>
              <a:buChar char="•"/>
            </a:pPr>
            <a:r>
              <a:rPr lang="en-US" sz="1500" b="1" dirty="0" smtClean="0">
                <a:ea typeface="Calibri" panose="020F0502020204030204" pitchFamily="34" charset="0"/>
                <a:cs typeface="Arial" panose="020B0604020202020204" pitchFamily="34" charset="0"/>
              </a:rPr>
              <a:t>Inequality:</a:t>
            </a:r>
            <a:r>
              <a:rPr lang="en-US" sz="1500" dirty="0" smtClean="0">
                <a:ea typeface="Calibri" panose="020F0502020204030204" pitchFamily="34" charset="0"/>
                <a:cs typeface="Arial" panose="020B0604020202020204" pitchFamily="34" charset="0"/>
              </a:rPr>
              <a:t> Fiscal policy reduced Gini coefficient from 0.771 to a “disposable income” Gini of 0.694 once direct taxes and transfers (cash transfer and free basic services) are taken into account. When account is taken of monetary expenditures and investment into health and education, the Gini coefficient declines further to 0.596. </a:t>
            </a:r>
          </a:p>
          <a:p>
            <a:pPr marL="285750" lvl="0" indent="-285750" algn="just">
              <a:lnSpc>
                <a:spcPct val="115000"/>
              </a:lnSpc>
              <a:buFont typeface="Arial" panose="020B0604020202020204" pitchFamily="34" charset="0"/>
              <a:buChar char="•"/>
            </a:pPr>
            <a:endParaRPr lang="en-US" sz="1500" dirty="0" smtClean="0">
              <a:ea typeface="Calibri" panose="020F0502020204030204" pitchFamily="34" charset="0"/>
              <a:cs typeface="Arial" panose="020B0604020202020204" pitchFamily="34" charset="0"/>
            </a:endParaRPr>
          </a:p>
          <a:p>
            <a:pPr marL="285750" lvl="0" indent="-285750" algn="just">
              <a:lnSpc>
                <a:spcPct val="115000"/>
              </a:lnSpc>
              <a:buFont typeface="Arial" panose="020B0604020202020204" pitchFamily="34" charset="0"/>
              <a:buChar char="•"/>
            </a:pPr>
            <a:r>
              <a:rPr lang="en-US" sz="1500" b="1" dirty="0" smtClean="0">
                <a:ea typeface="Calibri" panose="020F0502020204030204" pitchFamily="34" charset="0"/>
                <a:cs typeface="Arial" panose="020B0604020202020204" pitchFamily="34" charset="0"/>
              </a:rPr>
              <a:t>Improved access and quality: ECD - </a:t>
            </a:r>
            <a:r>
              <a:rPr lang="en-US" sz="1500" dirty="0" smtClean="0">
                <a:ea typeface="Calibri" panose="020F0502020204030204" pitchFamily="34" charset="0"/>
                <a:cs typeface="Arial" panose="020B0604020202020204" pitchFamily="34" charset="0"/>
              </a:rPr>
              <a:t>About 800 654 children access registered ECD </a:t>
            </a:r>
            <a:r>
              <a:rPr lang="en-US" sz="1500" dirty="0" err="1" smtClean="0">
                <a:ea typeface="Calibri" panose="020F0502020204030204" pitchFamily="34" charset="0"/>
                <a:cs typeface="Arial" panose="020B0604020202020204" pitchFamily="34" charset="0"/>
              </a:rPr>
              <a:t>programmes</a:t>
            </a:r>
            <a:r>
              <a:rPr lang="en-US" sz="1500" dirty="0" smtClean="0">
                <a:ea typeface="Calibri" panose="020F0502020204030204" pitchFamily="34" charset="0"/>
                <a:cs typeface="Arial" panose="020B0604020202020204" pitchFamily="34" charset="0"/>
              </a:rPr>
              <a:t> and of this figure, about 624 000 receive an ECD subsidy of about R17 per child per day for 264 days, </a:t>
            </a:r>
            <a:r>
              <a:rPr lang="en-US" sz="1500" b="1" dirty="0" smtClean="0">
                <a:ea typeface="Calibri" panose="020F0502020204030204" pitchFamily="34" charset="0"/>
                <a:cs typeface="Arial" panose="020B0604020202020204" pitchFamily="34" charset="0"/>
              </a:rPr>
              <a:t>basic education </a:t>
            </a:r>
            <a:r>
              <a:rPr lang="en-US" sz="1500" dirty="0" smtClean="0">
                <a:ea typeface="Calibri" panose="020F0502020204030204" pitchFamily="34" charset="0"/>
                <a:cs typeface="Arial" panose="020B0604020202020204" pitchFamily="34" charset="0"/>
              </a:rPr>
              <a:t>– STEM, quality of passes, </a:t>
            </a:r>
            <a:r>
              <a:rPr lang="en-US" sz="1500" dirty="0">
                <a:ea typeface="Calibri" panose="020F0502020204030204" pitchFamily="34" charset="0"/>
                <a:cs typeface="Arial" panose="020B0604020202020204" pitchFamily="34" charset="0"/>
              </a:rPr>
              <a:t>infrastructure; </a:t>
            </a:r>
            <a:r>
              <a:rPr lang="en-US" sz="1500" b="1" dirty="0" smtClean="0">
                <a:ea typeface="Calibri" panose="020F0502020204030204" pitchFamily="34" charset="0"/>
                <a:cs typeface="Arial" panose="020B0604020202020204" pitchFamily="34" charset="0"/>
              </a:rPr>
              <a:t>Health</a:t>
            </a:r>
            <a:r>
              <a:rPr lang="en-US" sz="1500" dirty="0" smtClean="0">
                <a:ea typeface="Calibri" panose="020F0502020204030204" pitchFamily="34" charset="0"/>
                <a:cs typeface="Arial" panose="020B0604020202020204" pitchFamily="34" charset="0"/>
              </a:rPr>
              <a:t> MTSF - 75</a:t>
            </a:r>
            <a:r>
              <a:rPr lang="en-US" sz="1500" dirty="0">
                <a:ea typeface="Calibri" panose="020F0502020204030204" pitchFamily="34" charset="0"/>
                <a:cs typeface="Arial" panose="020B0604020202020204" pitchFamily="34" charset="0"/>
              </a:rPr>
              <a:t>% of South Africans should be covered by NHI by 2024, which should increase to 90% of the population by </a:t>
            </a:r>
            <a:r>
              <a:rPr lang="en-US" sz="1500" dirty="0" smtClean="0">
                <a:ea typeface="Calibri" panose="020F0502020204030204" pitchFamily="34" charset="0"/>
                <a:cs typeface="Arial" panose="020B0604020202020204" pitchFamily="34" charset="0"/>
              </a:rPr>
              <a:t>2030; reduction in IMR; MMR etc. </a:t>
            </a:r>
          </a:p>
          <a:p>
            <a:pPr marL="285750" lvl="0" indent="-285750" algn="just">
              <a:lnSpc>
                <a:spcPct val="115000"/>
              </a:lnSpc>
              <a:buFont typeface="Arial" panose="020B0604020202020204" pitchFamily="34" charset="0"/>
              <a:buChar char="•"/>
            </a:pPr>
            <a:r>
              <a:rPr lang="en-US" sz="1500" dirty="0" smtClean="0">
                <a:ea typeface="Calibri" panose="020F0502020204030204" pitchFamily="34" charset="0"/>
                <a:cs typeface="Arial" panose="020B0604020202020204" pitchFamily="34" charset="0"/>
              </a:rPr>
              <a:t>Universal access to quality basic services</a:t>
            </a:r>
          </a:p>
          <a:p>
            <a:pPr marL="285750" lvl="0" indent="-285750" algn="just">
              <a:lnSpc>
                <a:spcPct val="115000"/>
              </a:lnSpc>
              <a:buFont typeface="Arial" panose="020B0604020202020204" pitchFamily="34" charset="0"/>
              <a:buChar char="•"/>
            </a:pPr>
            <a:r>
              <a:rPr lang="en-US" sz="1500" b="1" dirty="0" smtClean="0">
                <a:ea typeface="Calibri" panose="020F0502020204030204" pitchFamily="34" charset="0"/>
                <a:cs typeface="Arial" panose="020B0604020202020204" pitchFamily="34" charset="0"/>
              </a:rPr>
              <a:t>Improved efficiency and coverage social assistance and social insurance – e.g. </a:t>
            </a:r>
            <a:r>
              <a:rPr lang="en-US" sz="1500" dirty="0" smtClean="0">
                <a:ea typeface="Calibri" panose="020F0502020204030204" pitchFamily="34" charset="0"/>
                <a:cs typeface="Arial" panose="020B0604020202020204" pitchFamily="34" charset="0"/>
              </a:rPr>
              <a:t>UIF efficiency improving but covers </a:t>
            </a:r>
            <a:r>
              <a:rPr lang="en-US" sz="1500" dirty="0">
                <a:ea typeface="Calibri" panose="020F0502020204030204" pitchFamily="34" charset="0"/>
                <a:cs typeface="Arial" panose="020B0604020202020204" pitchFamily="34" charset="0"/>
              </a:rPr>
              <a:t>only </a:t>
            </a:r>
            <a:r>
              <a:rPr lang="en-US" sz="1500" dirty="0" smtClean="0">
                <a:ea typeface="Calibri" panose="020F0502020204030204" pitchFamily="34" charset="0"/>
                <a:cs typeface="Arial" panose="020B0604020202020204" pitchFamily="34" charset="0"/>
              </a:rPr>
              <a:t>5% of </a:t>
            </a:r>
            <a:r>
              <a:rPr lang="en-US" sz="1500" dirty="0">
                <a:ea typeface="Calibri" panose="020F0502020204030204" pitchFamily="34" charset="0"/>
                <a:cs typeface="Arial" panose="020B0604020202020204" pitchFamily="34" charset="0"/>
              </a:rPr>
              <a:t>the unemployed</a:t>
            </a:r>
            <a:r>
              <a:rPr lang="en-US" sz="1500" dirty="0" smtClean="0">
                <a:ea typeface="Calibri" panose="020F0502020204030204" pitchFamily="34" charset="0"/>
                <a:cs typeface="Arial" panose="020B0604020202020204" pitchFamily="34" charset="0"/>
              </a:rPr>
              <a:t>,</a:t>
            </a:r>
          </a:p>
          <a:p>
            <a:pPr marL="285750" lvl="0" indent="-285750" algn="just">
              <a:lnSpc>
                <a:spcPct val="115000"/>
              </a:lnSpc>
              <a:buFont typeface="Arial" panose="020B0604020202020204" pitchFamily="34" charset="0"/>
              <a:buChar char="•"/>
            </a:pPr>
            <a:r>
              <a:rPr lang="en-US" sz="1500" b="1" dirty="0" err="1" smtClean="0">
                <a:ea typeface="Calibri" panose="020F0502020204030204" pitchFamily="34" charset="0"/>
                <a:cs typeface="Arial" panose="020B0604020202020204" pitchFamily="34" charset="0"/>
              </a:rPr>
              <a:t>Optimising</a:t>
            </a:r>
            <a:r>
              <a:rPr lang="en-US" sz="1500" b="1" dirty="0" smtClean="0">
                <a:ea typeface="Calibri" panose="020F0502020204030204" pitchFamily="34" charset="0"/>
                <a:cs typeface="Arial" panose="020B0604020202020204" pitchFamily="34" charset="0"/>
              </a:rPr>
              <a:t> Social Welfare policy Space: </a:t>
            </a:r>
            <a:r>
              <a:rPr lang="en-US" sz="1500" dirty="0" smtClean="0">
                <a:ea typeface="Calibri" panose="020F0502020204030204" pitchFamily="34" charset="0"/>
                <a:cs typeface="Arial" panose="020B0604020202020204" pitchFamily="34" charset="0"/>
              </a:rPr>
              <a:t>Partnerships and Financing models for NGOs/CBOs, White paper on Social Welfare; hiring of additional social workers, articulation of developmental social welfare and minimum social floor being finalized; Children’s Act </a:t>
            </a:r>
            <a:r>
              <a:rPr lang="en-US" sz="1500" dirty="0" err="1" smtClean="0">
                <a:ea typeface="Calibri" panose="020F0502020204030204" pitchFamily="34" charset="0"/>
                <a:cs typeface="Arial" panose="020B0604020202020204" pitchFamily="34" charset="0"/>
              </a:rPr>
              <a:t>Ammendment</a:t>
            </a:r>
            <a:r>
              <a:rPr lang="en-US" sz="1500" dirty="0" smtClean="0">
                <a:ea typeface="Calibri" panose="020F0502020204030204" pitchFamily="34" charset="0"/>
                <a:cs typeface="Arial" panose="020B0604020202020204" pitchFamily="34" charset="0"/>
              </a:rPr>
              <a:t>; NSP, Victim Support Services Bill etc.  </a:t>
            </a:r>
          </a:p>
          <a:p>
            <a:pPr lvl="0" algn="just">
              <a:lnSpc>
                <a:spcPct val="115000"/>
              </a:lnSpc>
            </a:pPr>
            <a:r>
              <a:rPr lang="en-US" sz="1400" b="1" dirty="0" smtClean="0">
                <a:ea typeface="Calibri" panose="020F0502020204030204" pitchFamily="34" charset="0"/>
                <a:cs typeface="Arial" panose="020B0604020202020204" pitchFamily="34" charset="0"/>
              </a:rPr>
              <a:t>On the economic front, COVID-19 happened at a time when the pace of global economic activity remained weak; the unemployment crisis had deepened, with rate at a ten-year record high of 29.1% in the last quarter of 2019,  Youth unemployment worsened to 58.1% compared to the corresponding period in 2018.</a:t>
            </a:r>
          </a:p>
          <a:p>
            <a:pPr lvl="0">
              <a:lnSpc>
                <a:spcPct val="115000"/>
              </a:lnSpc>
            </a:pPr>
            <a:endParaRPr lang="en-US" dirty="0" smtClean="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12293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008" y="998269"/>
            <a:ext cx="11649693" cy="5723205"/>
          </a:xfrm>
        </p:spPr>
        <p:txBody>
          <a:bodyPr>
            <a:normAutofit fontScale="77500" lnSpcReduction="20000"/>
          </a:bodyPr>
          <a:lstStyle/>
          <a:p>
            <a:pPr algn="just">
              <a:lnSpc>
                <a:spcPct val="120000"/>
              </a:lnSpc>
              <a:spcBef>
                <a:spcPts val="0"/>
              </a:spcBef>
              <a:buFont typeface="Wingdings" panose="05000000000000000000" pitchFamily="2" charset="2"/>
              <a:buChar char="Ø"/>
            </a:pPr>
            <a:endParaRPr lang="en-US" sz="1800" dirty="0">
              <a:latin typeface="Century Gothic" panose="020B0502020202020204" pitchFamily="34" charset="0"/>
            </a:endParaRPr>
          </a:p>
          <a:p>
            <a:pPr algn="just">
              <a:lnSpc>
                <a:spcPct val="115000"/>
              </a:lnSpc>
              <a:spcBef>
                <a:spcPts val="0"/>
              </a:spcBef>
              <a:buFont typeface="Wingdings" panose="05000000000000000000" pitchFamily="2" charset="2"/>
              <a:buChar char="Ø"/>
            </a:pPr>
            <a:r>
              <a:rPr lang="en-US" sz="2100" dirty="0" smtClean="0">
                <a:ea typeface="Calibri" panose="020F0502020204030204" pitchFamily="34" charset="0"/>
                <a:cs typeface="Arial" panose="020B0604020202020204" pitchFamily="34" charset="0"/>
              </a:rPr>
              <a:t>166 Shelters for </a:t>
            </a:r>
            <a:r>
              <a:rPr lang="en-US" sz="2100" dirty="0">
                <a:ea typeface="Calibri" panose="020F0502020204030204" pitchFamily="34" charset="0"/>
                <a:cs typeface="Arial" panose="020B0604020202020204" pitchFamily="34" charset="0"/>
              </a:rPr>
              <a:t>the homeless were created and </a:t>
            </a:r>
            <a:r>
              <a:rPr lang="en-US" sz="2100" dirty="0" smtClean="0">
                <a:ea typeface="Calibri" panose="020F0502020204030204" pitchFamily="34" charset="0"/>
                <a:cs typeface="Arial" panose="020B0604020202020204" pitchFamily="34" charset="0"/>
              </a:rPr>
              <a:t>the homeless </a:t>
            </a:r>
            <a:r>
              <a:rPr lang="en-US" sz="2100" dirty="0">
                <a:ea typeface="Calibri" panose="020F0502020204030204" pitchFamily="34" charset="0"/>
                <a:cs typeface="Arial" panose="020B0604020202020204" pitchFamily="34" charset="0"/>
              </a:rPr>
              <a:t>were moved to these </a:t>
            </a:r>
            <a:r>
              <a:rPr lang="en-US" sz="2100" dirty="0" smtClean="0">
                <a:ea typeface="Calibri" panose="020F0502020204030204" pitchFamily="34" charset="0"/>
                <a:cs typeface="Arial" panose="020B0604020202020204" pitchFamily="34" charset="0"/>
              </a:rPr>
              <a:t>hastily created shelters: Tshwane, Cape </a:t>
            </a:r>
            <a:r>
              <a:rPr lang="en-US" sz="2100" dirty="0">
                <a:ea typeface="Calibri" panose="020F0502020204030204" pitchFamily="34" charset="0"/>
                <a:cs typeface="Arial" panose="020B0604020202020204" pitchFamily="34" charset="0"/>
              </a:rPr>
              <a:t>Town and </a:t>
            </a:r>
            <a:r>
              <a:rPr lang="en-US" sz="2100" dirty="0" smtClean="0">
                <a:ea typeface="Calibri" panose="020F0502020204030204" pitchFamily="34" charset="0"/>
                <a:cs typeface="Arial" panose="020B0604020202020204" pitchFamily="34" charset="0"/>
              </a:rPr>
              <a:t>Durban. - Services </a:t>
            </a:r>
            <a:r>
              <a:rPr lang="en-US" sz="2100" dirty="0">
                <a:ea typeface="Calibri" panose="020F0502020204030204" pitchFamily="34" charset="0"/>
                <a:cs typeface="Arial" panose="020B0604020202020204" pitchFamily="34" charset="0"/>
              </a:rPr>
              <a:t>to be </a:t>
            </a:r>
            <a:r>
              <a:rPr lang="en-US" sz="2100" dirty="0" smtClean="0">
                <a:ea typeface="Calibri" panose="020F0502020204030204" pitchFamily="34" charset="0"/>
                <a:cs typeface="Arial" panose="020B0604020202020204" pitchFamily="34" charset="0"/>
              </a:rPr>
              <a:t>provided in </a:t>
            </a:r>
            <a:r>
              <a:rPr lang="en-US" sz="2100" dirty="0">
                <a:ea typeface="Calibri" panose="020F0502020204030204" pitchFamily="34" charset="0"/>
                <a:cs typeface="Arial" panose="020B0604020202020204" pitchFamily="34" charset="0"/>
              </a:rPr>
              <a:t>the shelters included Dignity packs, </a:t>
            </a:r>
            <a:r>
              <a:rPr lang="en-US" sz="2100" dirty="0" smtClean="0">
                <a:ea typeface="Calibri" panose="020F0502020204030204" pitchFamily="34" charset="0"/>
                <a:cs typeface="Arial" panose="020B0604020202020204" pitchFamily="34" charset="0"/>
              </a:rPr>
              <a:t>food – </a:t>
            </a:r>
            <a:r>
              <a:rPr lang="en-US" sz="2100" dirty="0">
                <a:ea typeface="Calibri" panose="020F0502020204030204" pitchFamily="34" charset="0"/>
                <a:cs typeface="Arial" panose="020B0604020202020204" pitchFamily="34" charset="0"/>
              </a:rPr>
              <a:t>3x/day, shelter, </a:t>
            </a:r>
            <a:r>
              <a:rPr lang="en-US" sz="2100" dirty="0" err="1">
                <a:ea typeface="Calibri" panose="020F0502020204030204" pitchFamily="34" charset="0"/>
                <a:cs typeface="Arial" panose="020B0604020202020204" pitchFamily="34" charset="0"/>
              </a:rPr>
              <a:t>sanitisers</a:t>
            </a:r>
            <a:r>
              <a:rPr lang="en-US" sz="2100" dirty="0">
                <a:ea typeface="Calibri" panose="020F0502020204030204" pitchFamily="34" charset="0"/>
                <a:cs typeface="Arial" panose="020B0604020202020204" pitchFamily="34" charset="0"/>
              </a:rPr>
              <a:t>, </a:t>
            </a:r>
            <a:r>
              <a:rPr lang="en-US" sz="2100" dirty="0" smtClean="0">
                <a:ea typeface="Calibri" panose="020F0502020204030204" pitchFamily="34" charset="0"/>
                <a:cs typeface="Arial" panose="020B0604020202020204" pitchFamily="34" charset="0"/>
              </a:rPr>
              <a:t>mattresses, blankets</a:t>
            </a:r>
            <a:r>
              <a:rPr lang="en-US" sz="2100" dirty="0">
                <a:ea typeface="Calibri" panose="020F0502020204030204" pitchFamily="34" charset="0"/>
                <a:cs typeface="Arial" panose="020B0604020202020204" pitchFamily="34" charset="0"/>
              </a:rPr>
              <a:t>, PPEs, COVID19 </a:t>
            </a:r>
            <a:r>
              <a:rPr lang="en-US" sz="2100" dirty="0" smtClean="0">
                <a:ea typeface="Calibri" panose="020F0502020204030204" pitchFamily="34" charset="0"/>
                <a:cs typeface="Arial" panose="020B0604020202020204" pitchFamily="34" charset="0"/>
              </a:rPr>
              <a:t>awareness training</a:t>
            </a:r>
            <a:r>
              <a:rPr lang="en-US" sz="2100" dirty="0">
                <a:ea typeface="Calibri" panose="020F0502020204030204" pitchFamily="34" charset="0"/>
                <a:cs typeface="Arial" panose="020B0604020202020204" pitchFamily="34" charset="0"/>
              </a:rPr>
              <a:t>, screening for substance </a:t>
            </a:r>
            <a:r>
              <a:rPr lang="en-US" sz="2100" dirty="0" smtClean="0">
                <a:ea typeface="Calibri" panose="020F0502020204030204" pitchFamily="34" charset="0"/>
                <a:cs typeface="Arial" panose="020B0604020202020204" pitchFamily="34" charset="0"/>
              </a:rPr>
              <a:t>abuse  and </a:t>
            </a:r>
            <a:r>
              <a:rPr lang="en-US" sz="2100" dirty="0">
                <a:ea typeface="Calibri" panose="020F0502020204030204" pitchFamily="34" charset="0"/>
                <a:cs typeface="Arial" panose="020B0604020202020204" pitchFamily="34" charset="0"/>
              </a:rPr>
              <a:t>psychosocial support. The </a:t>
            </a:r>
            <a:r>
              <a:rPr lang="en-US" sz="2100" dirty="0" smtClean="0">
                <a:ea typeface="Calibri" panose="020F0502020204030204" pitchFamily="34" charset="0"/>
                <a:cs typeface="Arial" panose="020B0604020202020204" pitchFamily="34" charset="0"/>
              </a:rPr>
              <a:t>intention was </a:t>
            </a:r>
            <a:r>
              <a:rPr lang="en-US" sz="2100" dirty="0">
                <a:ea typeface="Calibri" panose="020F0502020204030204" pitchFamily="34" charset="0"/>
                <a:cs typeface="Arial" panose="020B0604020202020204" pitchFamily="34" charset="0"/>
              </a:rPr>
              <a:t>also to develop Personal </a:t>
            </a:r>
            <a:r>
              <a:rPr lang="en-US" sz="2100" dirty="0" smtClean="0">
                <a:ea typeface="Calibri" panose="020F0502020204030204" pitchFamily="34" charset="0"/>
                <a:cs typeface="Arial" panose="020B0604020202020204" pitchFamily="34" charset="0"/>
              </a:rPr>
              <a:t>Development Plan </a:t>
            </a:r>
            <a:r>
              <a:rPr lang="en-US" sz="2100" dirty="0">
                <a:ea typeface="Calibri" panose="020F0502020204030204" pitchFamily="34" charset="0"/>
                <a:cs typeface="Arial" panose="020B0604020202020204" pitchFamily="34" charset="0"/>
              </a:rPr>
              <a:t>(PDP) for each </a:t>
            </a:r>
            <a:endParaRPr lang="en-US" sz="2100" dirty="0" smtClean="0">
              <a:ea typeface="Calibri" panose="020F0502020204030204" pitchFamily="34" charset="0"/>
              <a:cs typeface="Arial" panose="020B0604020202020204" pitchFamily="34" charset="0"/>
            </a:endParaRPr>
          </a:p>
          <a:p>
            <a:pPr algn="just">
              <a:lnSpc>
                <a:spcPct val="115000"/>
              </a:lnSpc>
              <a:spcBef>
                <a:spcPts val="0"/>
              </a:spcBef>
              <a:buFont typeface="Wingdings" panose="05000000000000000000" pitchFamily="2" charset="2"/>
              <a:buChar char="Ø"/>
            </a:pPr>
            <a:endParaRPr lang="en-US" sz="2100" dirty="0">
              <a:ea typeface="Calibri" panose="020F0502020204030204" pitchFamily="34" charset="0"/>
              <a:cs typeface="Arial" panose="020B0604020202020204" pitchFamily="34" charset="0"/>
            </a:endParaRPr>
          </a:p>
          <a:p>
            <a:pPr algn="just">
              <a:lnSpc>
                <a:spcPct val="115000"/>
              </a:lnSpc>
              <a:spcBef>
                <a:spcPts val="0"/>
              </a:spcBef>
              <a:buFont typeface="Wingdings" panose="05000000000000000000" pitchFamily="2" charset="2"/>
              <a:buChar char="Ø"/>
            </a:pPr>
            <a:r>
              <a:rPr lang="en-US" sz="2100" dirty="0" smtClean="0">
                <a:ea typeface="Calibri" panose="020F0502020204030204" pitchFamily="34" charset="0"/>
                <a:cs typeface="Arial" panose="020B0604020202020204" pitchFamily="34" charset="0"/>
              </a:rPr>
              <a:t>Institutions such as old age homes also under lockdown to protect residents</a:t>
            </a:r>
          </a:p>
          <a:p>
            <a:pPr marL="0" indent="0" algn="just">
              <a:lnSpc>
                <a:spcPct val="115000"/>
              </a:lnSpc>
              <a:spcBef>
                <a:spcPts val="0"/>
              </a:spcBef>
              <a:buNone/>
            </a:pPr>
            <a:endParaRPr lang="en-US" sz="2100" dirty="0" smtClean="0">
              <a:ea typeface="Calibri" panose="020F0502020204030204" pitchFamily="34" charset="0"/>
              <a:cs typeface="Arial" panose="020B0604020202020204" pitchFamily="34" charset="0"/>
            </a:endParaRPr>
          </a:p>
          <a:p>
            <a:pPr algn="just">
              <a:lnSpc>
                <a:spcPct val="115000"/>
              </a:lnSpc>
              <a:spcBef>
                <a:spcPts val="0"/>
              </a:spcBef>
              <a:buFont typeface="Wingdings" panose="05000000000000000000" pitchFamily="2" charset="2"/>
              <a:buChar char="Ø"/>
            </a:pPr>
            <a:r>
              <a:rPr lang="en-US" sz="2100" dirty="0" smtClean="0">
                <a:ea typeface="Calibri" panose="020F0502020204030204" pitchFamily="34" charset="0"/>
                <a:cs typeface="Arial" panose="020B0604020202020204" pitchFamily="34" charset="0"/>
              </a:rPr>
              <a:t>PSET, Schools closed</a:t>
            </a:r>
            <a:r>
              <a:rPr lang="en-US" sz="2100" dirty="0">
                <a:ea typeface="Calibri" panose="020F0502020204030204" pitchFamily="34" charset="0"/>
                <a:cs typeface="Arial" panose="020B0604020202020204" pitchFamily="34" charset="0"/>
              </a:rPr>
              <a:t>: </a:t>
            </a:r>
            <a:r>
              <a:rPr lang="en-US" sz="2100" dirty="0" smtClean="0">
                <a:ea typeface="Calibri" panose="020F0502020204030204" pitchFamily="34" charset="0"/>
                <a:cs typeface="Arial" panose="020B0604020202020204" pitchFamily="34" charset="0"/>
              </a:rPr>
              <a:t>9 </a:t>
            </a:r>
            <a:r>
              <a:rPr lang="en-US" sz="2100" dirty="0">
                <a:ea typeface="Calibri" panose="020F0502020204030204" pitchFamily="34" charset="0"/>
                <a:cs typeface="Arial" panose="020B0604020202020204" pitchFamily="34" charset="0"/>
              </a:rPr>
              <a:t>million learners who receive a </a:t>
            </a:r>
            <a:r>
              <a:rPr lang="en-US" sz="2100" dirty="0" smtClean="0">
                <a:ea typeface="Calibri" panose="020F0502020204030204" pitchFamily="34" charset="0"/>
                <a:cs typeface="Arial" panose="020B0604020202020204" pitchFamily="34" charset="0"/>
              </a:rPr>
              <a:t>meal through </a:t>
            </a:r>
            <a:r>
              <a:rPr lang="en-US" sz="2100" dirty="0">
                <a:ea typeface="Calibri" panose="020F0502020204030204" pitchFamily="34" charset="0"/>
                <a:cs typeface="Arial" panose="020B0604020202020204" pitchFamily="34" charset="0"/>
              </a:rPr>
              <a:t>the National School </a:t>
            </a:r>
            <a:r>
              <a:rPr lang="en-US" sz="2100" dirty="0" smtClean="0">
                <a:ea typeface="Calibri" panose="020F0502020204030204" pitchFamily="34" charset="0"/>
                <a:cs typeface="Arial" panose="020B0604020202020204" pitchFamily="34" charset="0"/>
              </a:rPr>
              <a:t>Nutrition </a:t>
            </a:r>
            <a:r>
              <a:rPr lang="en-US" sz="2100" dirty="0" err="1" smtClean="0">
                <a:ea typeface="Calibri" panose="020F0502020204030204" pitchFamily="34" charset="0"/>
                <a:cs typeface="Arial" panose="020B0604020202020204" pitchFamily="34" charset="0"/>
              </a:rPr>
              <a:t>Programme</a:t>
            </a:r>
            <a:r>
              <a:rPr lang="en-US" sz="2100" dirty="0" smtClean="0">
                <a:ea typeface="Calibri" panose="020F0502020204030204" pitchFamily="34" charset="0"/>
                <a:cs typeface="Arial" panose="020B0604020202020204" pitchFamily="34" charset="0"/>
              </a:rPr>
              <a:t> </a:t>
            </a:r>
            <a:r>
              <a:rPr lang="en-US" sz="2100" dirty="0">
                <a:ea typeface="Calibri" panose="020F0502020204030204" pitchFamily="34" charset="0"/>
                <a:cs typeface="Arial" panose="020B0604020202020204" pitchFamily="34" charset="0"/>
              </a:rPr>
              <a:t>(NSNP) will not get </a:t>
            </a:r>
            <a:r>
              <a:rPr lang="en-US" sz="2100" dirty="0" smtClean="0">
                <a:ea typeface="Calibri" panose="020F0502020204030204" pitchFamily="34" charset="0"/>
                <a:cs typeface="Arial" panose="020B0604020202020204" pitchFamily="34" charset="0"/>
              </a:rPr>
              <a:t>food  - initially. On line learning for those who had access, but not very effective: </a:t>
            </a:r>
          </a:p>
          <a:p>
            <a:pPr algn="just">
              <a:lnSpc>
                <a:spcPct val="115000"/>
              </a:lnSpc>
              <a:spcBef>
                <a:spcPts val="0"/>
              </a:spcBef>
              <a:buFont typeface="Wingdings" panose="05000000000000000000" pitchFamily="2" charset="2"/>
              <a:buChar char="Ø"/>
            </a:pPr>
            <a:r>
              <a:rPr lang="en-US" sz="2100" dirty="0" smtClean="0">
                <a:ea typeface="Calibri" panose="020F0502020204030204" pitchFamily="34" charset="0"/>
                <a:cs typeface="Arial" panose="020B0604020202020204" pitchFamily="34" charset="0"/>
              </a:rPr>
              <a:t>Response</a:t>
            </a:r>
          </a:p>
          <a:p>
            <a:pPr lvl="1" algn="just">
              <a:lnSpc>
                <a:spcPct val="115000"/>
              </a:lnSpc>
              <a:spcBef>
                <a:spcPts val="0"/>
              </a:spcBef>
              <a:buFont typeface="Wingdings" panose="05000000000000000000" pitchFamily="2" charset="2"/>
              <a:buChar char="Ø"/>
            </a:pPr>
            <a:r>
              <a:rPr lang="en-US" sz="2100" dirty="0" smtClean="0">
                <a:ea typeface="Calibri" panose="020F0502020204030204" pitchFamily="34" charset="0"/>
                <a:cs typeface="Arial" panose="020B0604020202020204" pitchFamily="34" charset="0"/>
              </a:rPr>
              <a:t>curriculum pruned, exams moved to later, social distancing – shifts/platooning</a:t>
            </a:r>
          </a:p>
          <a:p>
            <a:pPr lvl="1" algn="just">
              <a:lnSpc>
                <a:spcPct val="115000"/>
              </a:lnSpc>
              <a:spcBef>
                <a:spcPts val="0"/>
              </a:spcBef>
              <a:buFont typeface="Wingdings" panose="05000000000000000000" pitchFamily="2" charset="2"/>
              <a:buChar char="Ø"/>
            </a:pPr>
            <a:r>
              <a:rPr lang="en-US" sz="2100" dirty="0">
                <a:ea typeface="Calibri" panose="020F0502020204030204" pitchFamily="34" charset="0"/>
                <a:cs typeface="Arial" panose="020B0604020202020204" pitchFamily="34" charset="0"/>
              </a:rPr>
              <a:t>Infrastructure grant used to ready schools for COVID19 – water and sanitation, PPEs and </a:t>
            </a:r>
            <a:r>
              <a:rPr lang="en-US" sz="2100" dirty="0" err="1">
                <a:ea typeface="Calibri" panose="020F0502020204030204" pitchFamily="34" charset="0"/>
                <a:cs typeface="Arial" panose="020B0604020202020204" pitchFamily="34" charset="0"/>
              </a:rPr>
              <a:t>sanitisers</a:t>
            </a:r>
            <a:r>
              <a:rPr lang="en-US" sz="2100" dirty="0">
                <a:ea typeface="Calibri" panose="020F0502020204030204" pitchFamily="34" charset="0"/>
                <a:cs typeface="Arial" panose="020B0604020202020204" pitchFamily="34" charset="0"/>
              </a:rPr>
              <a:t> will impact negatively replacement of inappropriate schools as per the school infrastructure norms</a:t>
            </a:r>
          </a:p>
          <a:p>
            <a:pPr lvl="1" algn="just">
              <a:lnSpc>
                <a:spcPct val="115000"/>
              </a:lnSpc>
              <a:spcBef>
                <a:spcPts val="0"/>
              </a:spcBef>
              <a:buFont typeface="Wingdings" panose="05000000000000000000" pitchFamily="2" charset="2"/>
              <a:buChar char="Ø"/>
            </a:pPr>
            <a:r>
              <a:rPr lang="en-US" sz="2100" dirty="0" smtClean="0">
                <a:ea typeface="Calibri" panose="020F0502020204030204" pitchFamily="34" charset="0"/>
                <a:cs typeface="Arial" panose="020B0604020202020204" pitchFamily="34" charset="0"/>
              </a:rPr>
              <a:t>NSFAS continued to be paid, data packages and lap tops availed to enable on </a:t>
            </a:r>
            <a:r>
              <a:rPr lang="en-US" sz="2100" dirty="0">
                <a:ea typeface="Calibri" panose="020F0502020204030204" pitchFamily="34" charset="0"/>
                <a:cs typeface="Arial" panose="020B0604020202020204" pitchFamily="34" charset="0"/>
              </a:rPr>
              <a:t>line </a:t>
            </a:r>
            <a:r>
              <a:rPr lang="en-US" sz="2100" dirty="0" smtClean="0">
                <a:ea typeface="Calibri" panose="020F0502020204030204" pitchFamily="34" charset="0"/>
                <a:cs typeface="Arial" panose="020B0604020202020204" pitchFamily="34" charset="0"/>
              </a:rPr>
              <a:t>learning; Learning </a:t>
            </a:r>
            <a:r>
              <a:rPr lang="en-US" sz="2100" dirty="0">
                <a:ea typeface="Calibri" panose="020F0502020204030204" pitchFamily="34" charset="0"/>
                <a:cs typeface="Arial" panose="020B0604020202020204" pitchFamily="34" charset="0"/>
              </a:rPr>
              <a:t>sites zero </a:t>
            </a:r>
            <a:r>
              <a:rPr lang="en-US" sz="2100" dirty="0" smtClean="0">
                <a:ea typeface="Calibri" panose="020F0502020204030204" pitchFamily="34" charset="0"/>
                <a:cs typeface="Arial" panose="020B0604020202020204" pitchFamily="34" charset="0"/>
              </a:rPr>
              <a:t>rated </a:t>
            </a:r>
          </a:p>
          <a:p>
            <a:pPr lvl="1" algn="just">
              <a:lnSpc>
                <a:spcPct val="115000"/>
              </a:lnSpc>
              <a:spcBef>
                <a:spcPts val="0"/>
              </a:spcBef>
              <a:buFont typeface="Wingdings" panose="05000000000000000000" pitchFamily="2" charset="2"/>
              <a:buChar char="Ø"/>
            </a:pPr>
            <a:endParaRPr lang="en-US" sz="2100" dirty="0">
              <a:ea typeface="Calibri" panose="020F0502020204030204" pitchFamily="34" charset="0"/>
              <a:cs typeface="Arial" panose="020B0604020202020204" pitchFamily="34" charset="0"/>
            </a:endParaRPr>
          </a:p>
          <a:p>
            <a:pPr marL="228600" lvl="1" algn="just">
              <a:lnSpc>
                <a:spcPct val="115000"/>
              </a:lnSpc>
              <a:spcBef>
                <a:spcPts val="0"/>
              </a:spcBef>
              <a:buFont typeface="Wingdings" panose="05000000000000000000" pitchFamily="2" charset="2"/>
              <a:buChar char="Ø"/>
            </a:pPr>
            <a:r>
              <a:rPr lang="en-US" sz="2100" b="1" dirty="0">
                <a:solidFill>
                  <a:srgbClr val="FF0000"/>
                </a:solidFill>
                <a:ea typeface="Calibri" panose="020F0502020204030204" pitchFamily="34" charset="0"/>
                <a:cs typeface="Arial" panose="020B0604020202020204" pitchFamily="34" charset="0"/>
              </a:rPr>
              <a:t>MTSF goals </a:t>
            </a:r>
            <a:r>
              <a:rPr lang="en-US" sz="2100" b="1">
                <a:solidFill>
                  <a:srgbClr val="FF0000"/>
                </a:solidFill>
                <a:ea typeface="Calibri" panose="020F0502020204030204" pitchFamily="34" charset="0"/>
                <a:cs typeface="Arial" panose="020B0604020202020204" pitchFamily="34" charset="0"/>
              </a:rPr>
              <a:t>still </a:t>
            </a:r>
            <a:r>
              <a:rPr lang="en-US" sz="2100" b="1" smtClean="0">
                <a:solidFill>
                  <a:srgbClr val="FF0000"/>
                </a:solidFill>
                <a:ea typeface="Calibri" panose="020F0502020204030204" pitchFamily="34" charset="0"/>
                <a:cs typeface="Arial" panose="020B0604020202020204" pitchFamily="34" charset="0"/>
              </a:rPr>
              <a:t>pertain e.g</a:t>
            </a:r>
            <a:r>
              <a:rPr lang="en-US" sz="2100" b="1" dirty="0">
                <a:solidFill>
                  <a:srgbClr val="FF0000"/>
                </a:solidFill>
                <a:ea typeface="Calibri" panose="020F0502020204030204" pitchFamily="34" charset="0"/>
                <a:cs typeface="Arial" panose="020B0604020202020204" pitchFamily="34" charset="0"/>
              </a:rPr>
              <a:t>. All special schools have access to required therapists by 2024; Coding and Robotics curriculum to be in place by 2021 and implemented by 2024 BUT Access, quality and Missing middle in the context of reduced revenue from government??????</a:t>
            </a:r>
          </a:p>
          <a:p>
            <a:pPr marL="457200" lvl="1" indent="0" algn="just">
              <a:lnSpc>
                <a:spcPct val="115000"/>
              </a:lnSpc>
              <a:spcBef>
                <a:spcPts val="0"/>
              </a:spcBef>
              <a:buNone/>
            </a:pPr>
            <a:endParaRPr lang="en-US" sz="2100" dirty="0" smtClean="0">
              <a:ea typeface="Calibri" panose="020F0502020204030204" pitchFamily="34" charset="0"/>
              <a:cs typeface="Arial" panose="020B0604020202020204" pitchFamily="34" charset="0"/>
            </a:endParaRPr>
          </a:p>
          <a:p>
            <a:pPr algn="just">
              <a:lnSpc>
                <a:spcPct val="115000"/>
              </a:lnSpc>
              <a:spcBef>
                <a:spcPts val="0"/>
              </a:spcBef>
              <a:buFont typeface="Wingdings" panose="05000000000000000000" pitchFamily="2" charset="2"/>
              <a:buChar char="Ø"/>
            </a:pPr>
            <a:r>
              <a:rPr lang="en-US" sz="2100" dirty="0" smtClean="0">
                <a:ea typeface="Calibri" panose="020F0502020204030204" pitchFamily="34" charset="0"/>
                <a:cs typeface="Arial" panose="020B0604020202020204" pitchFamily="34" charset="0"/>
              </a:rPr>
              <a:t>Movement </a:t>
            </a:r>
            <a:r>
              <a:rPr lang="en-US" sz="2100" dirty="0">
                <a:ea typeface="Calibri" panose="020F0502020204030204" pitchFamily="34" charset="0"/>
                <a:cs typeface="Arial" panose="020B0604020202020204" pitchFamily="34" charset="0"/>
              </a:rPr>
              <a:t>including that of children </a:t>
            </a:r>
            <a:r>
              <a:rPr lang="en-US" sz="2100" dirty="0" smtClean="0">
                <a:ea typeface="Calibri" panose="020F0502020204030204" pitchFamily="34" charset="0"/>
                <a:cs typeface="Arial" panose="020B0604020202020204" pitchFamily="34" charset="0"/>
              </a:rPr>
              <a:t>curtailed</a:t>
            </a:r>
          </a:p>
          <a:p>
            <a:pPr algn="just">
              <a:lnSpc>
                <a:spcPct val="115000"/>
              </a:lnSpc>
              <a:spcBef>
                <a:spcPts val="0"/>
              </a:spcBef>
              <a:buFont typeface="Wingdings" panose="05000000000000000000" pitchFamily="2" charset="2"/>
              <a:buChar char="Ø"/>
            </a:pPr>
            <a:endParaRPr lang="en-US" sz="2100" dirty="0">
              <a:ea typeface="Calibri" panose="020F0502020204030204" pitchFamily="34" charset="0"/>
              <a:cs typeface="Arial" panose="020B0604020202020204" pitchFamily="34" charset="0"/>
            </a:endParaRPr>
          </a:p>
          <a:p>
            <a:pPr marL="0" indent="0" algn="ctr">
              <a:lnSpc>
                <a:spcPct val="115000"/>
              </a:lnSpc>
              <a:spcBef>
                <a:spcPts val="0"/>
              </a:spcBef>
              <a:buNone/>
            </a:pPr>
            <a:r>
              <a:rPr lang="en-US" sz="2100" b="1" dirty="0" smtClean="0">
                <a:ea typeface="Calibri" panose="020F0502020204030204" pitchFamily="34" charset="0"/>
                <a:cs typeface="Arial" panose="020B0604020202020204" pitchFamily="34" charset="0"/>
              </a:rPr>
              <a:t>Reports </a:t>
            </a:r>
            <a:r>
              <a:rPr lang="en-US" sz="2100" b="1" dirty="0">
                <a:ea typeface="Calibri" panose="020F0502020204030204" pitchFamily="34" charset="0"/>
                <a:cs typeface="Arial" panose="020B0604020202020204" pitchFamily="34" charset="0"/>
              </a:rPr>
              <a:t>on GBVF and other crimes reduced. (could be due to lockdown and unavailability of alcohol)</a:t>
            </a:r>
          </a:p>
          <a:p>
            <a:pPr marL="0" indent="0" algn="ctr">
              <a:lnSpc>
                <a:spcPct val="115000"/>
              </a:lnSpc>
              <a:spcBef>
                <a:spcPts val="0"/>
              </a:spcBef>
              <a:buNone/>
            </a:pPr>
            <a:r>
              <a:rPr lang="en-US" sz="2100" b="1" dirty="0">
                <a:ea typeface="Calibri" panose="020F0502020204030204" pitchFamily="34" charset="0"/>
                <a:cs typeface="Arial" panose="020B0604020202020204" pitchFamily="34" charset="0"/>
              </a:rPr>
              <a:t>Lockdown meant people’s livelihoods will be disrupted particularly those that work in the informal sector </a:t>
            </a:r>
          </a:p>
          <a:p>
            <a:pPr algn="just">
              <a:lnSpc>
                <a:spcPct val="115000"/>
              </a:lnSpc>
              <a:spcBef>
                <a:spcPts val="0"/>
              </a:spcBef>
              <a:buFont typeface="Wingdings" panose="05000000000000000000" pitchFamily="2" charset="2"/>
              <a:buChar char="Ø"/>
            </a:pPr>
            <a:endParaRPr lang="en-US" sz="1500" b="1" dirty="0">
              <a:ea typeface="Calibri" panose="020F0502020204030204" pitchFamily="34" charset="0"/>
              <a:cs typeface="Arial" panose="020B0604020202020204" pitchFamily="34" charset="0"/>
            </a:endParaRPr>
          </a:p>
          <a:p>
            <a:pPr marL="0" indent="0" algn="just">
              <a:lnSpc>
                <a:spcPct val="120000"/>
              </a:lnSpc>
              <a:spcBef>
                <a:spcPts val="0"/>
              </a:spcBef>
              <a:buNone/>
            </a:pPr>
            <a:endParaRPr lang="en-US" sz="1800" dirty="0">
              <a:latin typeface="Century Gothic" panose="020B0502020202020204" pitchFamily="34" charset="0"/>
            </a:endParaRPr>
          </a:p>
        </p:txBody>
      </p:sp>
      <p:sp>
        <p:nvSpPr>
          <p:cNvPr id="5" name="Slide Number Placeholder 4"/>
          <p:cNvSpPr>
            <a:spLocks noGrp="1"/>
          </p:cNvSpPr>
          <p:nvPr>
            <p:ph type="sldNum" sz="quarter" idx="12"/>
          </p:nvPr>
        </p:nvSpPr>
        <p:spPr/>
        <p:txBody>
          <a:bodyPr/>
          <a:lstStyle/>
          <a:p>
            <a:fld id="{0EEB7D3C-0E4C-4373-9A34-E7674E85243A}" type="slidenum">
              <a:rPr lang="en-ZA" smtClean="0"/>
              <a:t>4</a:t>
            </a:fld>
            <a:endParaRPr lang="en-ZA"/>
          </a:p>
        </p:txBody>
      </p:sp>
      <p:sp>
        <p:nvSpPr>
          <p:cNvPr id="7" name="Rectangle 6"/>
          <p:cNvSpPr/>
          <p:nvPr/>
        </p:nvSpPr>
        <p:spPr>
          <a:xfrm>
            <a:off x="83127" y="781774"/>
            <a:ext cx="11970327" cy="156378"/>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ZA" sz="965"/>
          </a:p>
        </p:txBody>
      </p:sp>
      <p:sp>
        <p:nvSpPr>
          <p:cNvPr id="8" name="Title 1"/>
          <p:cNvSpPr txBox="1">
            <a:spLocks/>
          </p:cNvSpPr>
          <p:nvPr/>
        </p:nvSpPr>
        <p:spPr>
          <a:xfrm>
            <a:off x="95004" y="71845"/>
            <a:ext cx="11970326" cy="7099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2800" b="1" dirty="0" smtClean="0">
                <a:latin typeface="Century Gothic" panose="020B0502020202020204" pitchFamily="34" charset="0"/>
              </a:rPr>
              <a:t>COVID 19 </a:t>
            </a:r>
            <a:r>
              <a:rPr lang="en-ZA" sz="2800" b="1" dirty="0" smtClean="0">
                <a:latin typeface="Century Gothic" panose="020B0502020202020204" pitchFamily="34" charset="0"/>
              </a:rPr>
              <a:t>impact and interventions</a:t>
            </a:r>
            <a:endParaRPr lang="en-ZA" sz="2800" b="1" dirty="0"/>
          </a:p>
        </p:txBody>
      </p:sp>
    </p:spTree>
    <p:extLst>
      <p:ext uri="{BB962C8B-B14F-4D97-AF65-F5344CB8AC3E}">
        <p14:creationId xmlns:p14="http://schemas.microsoft.com/office/powerpoint/2010/main" val="2379404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008" y="998270"/>
            <a:ext cx="11649693" cy="5364678"/>
          </a:xfrm>
        </p:spPr>
        <p:txBody>
          <a:bodyPr>
            <a:normAutofit fontScale="92500" lnSpcReduction="20000"/>
          </a:bodyPr>
          <a:lstStyle/>
          <a:p>
            <a:pPr algn="just">
              <a:lnSpc>
                <a:spcPct val="115000"/>
              </a:lnSpc>
              <a:spcBef>
                <a:spcPts val="0"/>
              </a:spcBef>
              <a:buFont typeface="Wingdings" panose="05000000000000000000" pitchFamily="2" charset="2"/>
              <a:buChar char="Ø"/>
            </a:pPr>
            <a:r>
              <a:rPr lang="en-US" sz="1600" dirty="0" smtClean="0">
                <a:ea typeface="Calibri" panose="020F0502020204030204" pitchFamily="34" charset="0"/>
                <a:cs typeface="Arial" panose="020B0604020202020204" pitchFamily="34" charset="0"/>
              </a:rPr>
              <a:t>Investment in Health Infrastructure in preparation for </a:t>
            </a:r>
            <a:r>
              <a:rPr lang="en-US" sz="1600" dirty="0">
                <a:ea typeface="Calibri" panose="020F0502020204030204" pitchFamily="34" charset="0"/>
                <a:cs typeface="Arial" panose="020B0604020202020204" pitchFamily="34" charset="0"/>
              </a:rPr>
              <a:t>COVID19 </a:t>
            </a:r>
            <a:r>
              <a:rPr lang="en-US" sz="1600" dirty="0" smtClean="0">
                <a:ea typeface="Calibri" panose="020F0502020204030204" pitchFamily="34" charset="0"/>
                <a:cs typeface="Arial" panose="020B0604020202020204" pitchFamily="34" charset="0"/>
              </a:rPr>
              <a:t>onslaught – lockdown, screening, testing, tracing </a:t>
            </a:r>
            <a:r>
              <a:rPr lang="en-US" sz="1600" dirty="0">
                <a:ea typeface="Calibri" panose="020F0502020204030204" pitchFamily="34" charset="0"/>
                <a:cs typeface="Arial" panose="020B0604020202020204" pitchFamily="34" charset="0"/>
              </a:rPr>
              <a:t>as </a:t>
            </a:r>
            <a:r>
              <a:rPr lang="en-US" sz="1600" dirty="0" smtClean="0">
                <a:ea typeface="Calibri" panose="020F0502020204030204" pitchFamily="34" charset="0"/>
                <a:cs typeface="Arial" panose="020B0604020202020204" pitchFamily="34" charset="0"/>
              </a:rPr>
              <a:t>@ 25 October with </a:t>
            </a:r>
            <a:r>
              <a:rPr lang="en-US" sz="1600" dirty="0">
                <a:ea typeface="Calibri" panose="020F0502020204030204" pitchFamily="34" charset="0"/>
                <a:cs typeface="Arial" panose="020B0604020202020204" pitchFamily="34" charset="0"/>
              </a:rPr>
              <a:t>only 318 Covid-19 deaths per million population, as at 25 October 2020, South Africa has the third lowest mortality rate after India (88 per million); the Russian Federation (178 per million</a:t>
            </a:r>
            <a:r>
              <a:rPr lang="en-US" sz="1600" dirty="0" smtClean="0">
                <a:ea typeface="Calibri" panose="020F0502020204030204" pitchFamily="34" charset="0"/>
                <a:cs typeface="Arial" panose="020B0604020202020204" pitchFamily="34" charset="0"/>
              </a:rPr>
              <a:t>) </a:t>
            </a:r>
          </a:p>
          <a:p>
            <a:pPr lvl="1" algn="just">
              <a:lnSpc>
                <a:spcPct val="115000"/>
              </a:lnSpc>
              <a:spcBef>
                <a:spcPts val="0"/>
              </a:spcBef>
              <a:buFont typeface="Wingdings" panose="05000000000000000000" pitchFamily="2" charset="2"/>
              <a:buChar char="Ø"/>
            </a:pPr>
            <a:r>
              <a:rPr lang="en-US" sz="1200" dirty="0" smtClean="0">
                <a:ea typeface="Calibri" panose="020F0502020204030204" pitchFamily="34" charset="0"/>
                <a:cs typeface="Arial" panose="020B0604020202020204" pitchFamily="34" charset="0"/>
              </a:rPr>
              <a:t>Mask, sanitizing, washing of hands, social distancing </a:t>
            </a:r>
          </a:p>
          <a:p>
            <a:pPr algn="just">
              <a:lnSpc>
                <a:spcPct val="115000"/>
              </a:lnSpc>
              <a:spcBef>
                <a:spcPts val="0"/>
              </a:spcBef>
              <a:buFont typeface="Wingdings" panose="05000000000000000000" pitchFamily="2" charset="2"/>
              <a:buChar char="Ø"/>
            </a:pPr>
            <a:r>
              <a:rPr lang="en-US" sz="1600" b="1" dirty="0" smtClean="0">
                <a:solidFill>
                  <a:srgbClr val="FF0000"/>
                </a:solidFill>
                <a:ea typeface="Calibri" panose="020F0502020204030204" pitchFamily="34" charset="0"/>
                <a:cs typeface="Arial" panose="020B0604020202020204" pitchFamily="34" charset="0"/>
              </a:rPr>
              <a:t>Renewed </a:t>
            </a:r>
            <a:r>
              <a:rPr lang="en-US" sz="1600" b="1" dirty="0">
                <a:solidFill>
                  <a:srgbClr val="FF0000"/>
                </a:solidFill>
                <a:ea typeface="Calibri" panose="020F0502020204030204" pitchFamily="34" charset="0"/>
                <a:cs typeface="Arial" panose="020B0604020202020204" pitchFamily="34" charset="0"/>
              </a:rPr>
              <a:t>focus on key child health indicators, including immunization coverage; and child mortality from </a:t>
            </a:r>
            <a:r>
              <a:rPr lang="en-US" sz="1600" b="1" dirty="0" err="1">
                <a:solidFill>
                  <a:srgbClr val="FF0000"/>
                </a:solidFill>
                <a:ea typeface="Calibri" panose="020F0502020204030204" pitchFamily="34" charset="0"/>
                <a:cs typeface="Arial" panose="020B0604020202020204" pitchFamily="34" charset="0"/>
              </a:rPr>
              <a:t>diarrhoea</a:t>
            </a:r>
            <a:r>
              <a:rPr lang="en-US" sz="1600" b="1" dirty="0">
                <a:solidFill>
                  <a:srgbClr val="FF0000"/>
                </a:solidFill>
                <a:ea typeface="Calibri" panose="020F0502020204030204" pitchFamily="34" charset="0"/>
                <a:cs typeface="Arial" panose="020B0604020202020204" pitchFamily="34" charset="0"/>
              </a:rPr>
              <a:t>; pneumonia and severe acute malnutrition, is required. </a:t>
            </a:r>
          </a:p>
          <a:p>
            <a:pPr marL="0" indent="0" algn="just">
              <a:lnSpc>
                <a:spcPct val="115000"/>
              </a:lnSpc>
              <a:spcBef>
                <a:spcPts val="0"/>
              </a:spcBef>
              <a:buNone/>
            </a:pPr>
            <a:endParaRPr lang="en-US" sz="1600" dirty="0" smtClean="0">
              <a:ea typeface="Calibri" panose="020F0502020204030204" pitchFamily="34" charset="0"/>
              <a:cs typeface="Arial" panose="020B0604020202020204" pitchFamily="34" charset="0"/>
            </a:endParaRPr>
          </a:p>
          <a:p>
            <a:pPr algn="just">
              <a:lnSpc>
                <a:spcPct val="115000"/>
              </a:lnSpc>
              <a:spcBef>
                <a:spcPts val="0"/>
              </a:spcBef>
              <a:buFont typeface="Wingdings" panose="05000000000000000000" pitchFamily="2" charset="2"/>
              <a:buChar char="Ø"/>
            </a:pPr>
            <a:r>
              <a:rPr lang="en-US" sz="1600" dirty="0" smtClean="0">
                <a:ea typeface="Calibri" panose="020F0502020204030204" pitchFamily="34" charset="0"/>
                <a:cs typeface="Arial" panose="020B0604020202020204" pitchFamily="34" charset="0"/>
              </a:rPr>
              <a:t>GBVF space also declared essential work, referral pathways articulated; NSP implemented – monitored at highest level</a:t>
            </a:r>
          </a:p>
          <a:p>
            <a:pPr marL="0" indent="0" algn="just">
              <a:lnSpc>
                <a:spcPct val="115000"/>
              </a:lnSpc>
              <a:spcBef>
                <a:spcPts val="0"/>
              </a:spcBef>
              <a:buNone/>
            </a:pPr>
            <a:endParaRPr lang="en-US" sz="1600" dirty="0">
              <a:ea typeface="Calibri" panose="020F0502020204030204" pitchFamily="34" charset="0"/>
              <a:cs typeface="Arial" panose="020B0604020202020204" pitchFamily="34" charset="0"/>
            </a:endParaRPr>
          </a:p>
          <a:p>
            <a:pPr algn="just">
              <a:lnSpc>
                <a:spcPct val="115000"/>
              </a:lnSpc>
              <a:spcBef>
                <a:spcPts val="0"/>
              </a:spcBef>
              <a:buFont typeface="Wingdings" panose="05000000000000000000" pitchFamily="2" charset="2"/>
              <a:buChar char="Ø"/>
            </a:pPr>
            <a:r>
              <a:rPr lang="en-US" sz="1600" dirty="0">
                <a:ea typeface="Calibri" panose="020F0502020204030204" pitchFamily="34" charset="0"/>
                <a:cs typeface="Arial" panose="020B0604020202020204" pitchFamily="34" charset="0"/>
              </a:rPr>
              <a:t>18 653 water tanks and 1 315 tankers  provided as part of the Covid-19 response providing much needed services to communities without access to potable </a:t>
            </a:r>
            <a:r>
              <a:rPr lang="en-US" sz="1600" dirty="0" smtClean="0">
                <a:ea typeface="Calibri" panose="020F0502020204030204" pitchFamily="34" charset="0"/>
                <a:cs typeface="Arial" panose="020B0604020202020204" pitchFamily="34" charset="0"/>
              </a:rPr>
              <a:t>water: Challenges: Shutdown </a:t>
            </a:r>
            <a:r>
              <a:rPr lang="en-US" sz="1600" dirty="0">
                <a:ea typeface="Calibri" panose="020F0502020204030204" pitchFamily="34" charset="0"/>
                <a:cs typeface="Arial" panose="020B0604020202020204" pitchFamily="34" charset="0"/>
              </a:rPr>
              <a:t>of construction activity during lockdown affected targets for housing provision, eradication of bucket sanitation and upgrading of informal </a:t>
            </a:r>
            <a:r>
              <a:rPr lang="en-US" sz="1600" dirty="0" smtClean="0">
                <a:ea typeface="Calibri" panose="020F0502020204030204" pitchFamily="34" charset="0"/>
                <a:cs typeface="Arial" panose="020B0604020202020204" pitchFamily="34" charset="0"/>
              </a:rPr>
              <a:t>settlements; job losses impacted negatively on ability to pay for services and thus “cross </a:t>
            </a:r>
            <a:r>
              <a:rPr lang="en-US" sz="1600" dirty="0" err="1" smtClean="0">
                <a:ea typeface="Calibri" panose="020F0502020204030204" pitchFamily="34" charset="0"/>
                <a:cs typeface="Arial" panose="020B0604020202020204" pitchFamily="34" charset="0"/>
              </a:rPr>
              <a:t>subsidisation</a:t>
            </a:r>
            <a:r>
              <a:rPr lang="en-US" sz="1600" dirty="0" smtClean="0">
                <a:ea typeface="Calibri" panose="020F0502020204030204" pitchFamily="34" charset="0"/>
                <a:cs typeface="Arial" panose="020B0604020202020204" pitchFamily="34" charset="0"/>
              </a:rPr>
              <a:t> for free basic services”.</a:t>
            </a:r>
            <a:endParaRPr lang="en-US" sz="1600" dirty="0">
              <a:ea typeface="Calibri" panose="020F0502020204030204" pitchFamily="34" charset="0"/>
              <a:cs typeface="Arial" panose="020B0604020202020204" pitchFamily="34" charset="0"/>
            </a:endParaRPr>
          </a:p>
          <a:p>
            <a:pPr algn="just">
              <a:lnSpc>
                <a:spcPct val="115000"/>
              </a:lnSpc>
              <a:spcBef>
                <a:spcPts val="0"/>
              </a:spcBef>
              <a:buFont typeface="Wingdings" panose="05000000000000000000" pitchFamily="2" charset="2"/>
              <a:buChar char="Ø"/>
            </a:pPr>
            <a:endParaRPr lang="en-US" sz="1600" dirty="0" smtClean="0">
              <a:ea typeface="Calibri" panose="020F0502020204030204" pitchFamily="34" charset="0"/>
              <a:cs typeface="Arial" panose="020B0604020202020204" pitchFamily="34" charset="0"/>
            </a:endParaRPr>
          </a:p>
          <a:p>
            <a:pPr algn="just">
              <a:lnSpc>
                <a:spcPct val="115000"/>
              </a:lnSpc>
              <a:spcBef>
                <a:spcPts val="0"/>
              </a:spcBef>
              <a:buFont typeface="Wingdings" panose="05000000000000000000" pitchFamily="2" charset="2"/>
              <a:buChar char="Ø"/>
            </a:pPr>
            <a:r>
              <a:rPr lang="en-US" sz="1600" dirty="0" smtClean="0">
                <a:ea typeface="Calibri" panose="020F0502020204030204" pitchFamily="34" charset="0"/>
                <a:cs typeface="Arial" panose="020B0604020202020204" pitchFamily="34" charset="0"/>
              </a:rPr>
              <a:t>SASSA staggered payments of grants to reduce payment </a:t>
            </a:r>
            <a:r>
              <a:rPr lang="en-US" sz="1600" dirty="0">
                <a:ea typeface="Calibri" panose="020F0502020204030204" pitchFamily="34" charset="0"/>
                <a:cs typeface="Arial" panose="020B0604020202020204" pitchFamily="34" charset="0"/>
              </a:rPr>
              <a:t>lines: beneficiaries (i.e. the elderly and people with disabilities) collectively amount to about 4 million beneficiaries. For the payment of the April social grants, the money was released earlier for </a:t>
            </a:r>
            <a:r>
              <a:rPr lang="en-US" sz="1600" dirty="0" smtClean="0">
                <a:ea typeface="Calibri" panose="020F0502020204030204" pitchFamily="34" charset="0"/>
                <a:cs typeface="Arial" panose="020B0604020202020204" pitchFamily="34" charset="0"/>
              </a:rPr>
              <a:t>payment. E.g.  </a:t>
            </a:r>
            <a:r>
              <a:rPr lang="en-US" sz="1600" dirty="0">
                <a:ea typeface="Calibri" panose="020F0502020204030204" pitchFamily="34" charset="0"/>
                <a:cs typeface="Arial" panose="020B0604020202020204" pitchFamily="34" charset="0"/>
              </a:rPr>
              <a:t>on 30 &amp; 31 March for only the elderly and persons with disability. The remainder of other beneficiaries were paid from 01 April 2020. </a:t>
            </a:r>
            <a:endParaRPr lang="en-US" sz="1600" dirty="0" smtClean="0">
              <a:ea typeface="Calibri" panose="020F0502020204030204" pitchFamily="34" charset="0"/>
              <a:cs typeface="Arial" panose="020B0604020202020204" pitchFamily="34" charset="0"/>
            </a:endParaRPr>
          </a:p>
          <a:p>
            <a:pPr algn="just">
              <a:lnSpc>
                <a:spcPct val="115000"/>
              </a:lnSpc>
              <a:spcBef>
                <a:spcPts val="0"/>
              </a:spcBef>
              <a:buFont typeface="Wingdings" panose="05000000000000000000" pitchFamily="2" charset="2"/>
              <a:buChar char="Ø"/>
            </a:pPr>
            <a:endParaRPr lang="en-US" sz="1600" dirty="0">
              <a:ea typeface="Calibri" panose="020F0502020204030204" pitchFamily="34" charset="0"/>
              <a:cs typeface="Arial" panose="020B0604020202020204" pitchFamily="34" charset="0"/>
            </a:endParaRPr>
          </a:p>
          <a:p>
            <a:pPr algn="just">
              <a:lnSpc>
                <a:spcPct val="115000"/>
              </a:lnSpc>
              <a:spcBef>
                <a:spcPts val="0"/>
              </a:spcBef>
              <a:buFont typeface="Wingdings" panose="05000000000000000000" pitchFamily="2" charset="2"/>
              <a:buChar char="Ø"/>
            </a:pPr>
            <a:r>
              <a:rPr lang="en-US" sz="1600" dirty="0" smtClean="0">
                <a:ea typeface="Calibri" panose="020F0502020204030204" pitchFamily="34" charset="0"/>
                <a:cs typeface="Arial" panose="020B0604020202020204" pitchFamily="34" charset="0"/>
              </a:rPr>
              <a:t>Coordinating structures created for agile and swift response – </a:t>
            </a:r>
            <a:r>
              <a:rPr lang="en-US" sz="1600" dirty="0" err="1" smtClean="0">
                <a:ea typeface="Calibri" panose="020F0502020204030204" pitchFamily="34" charset="0"/>
                <a:cs typeface="Arial" panose="020B0604020202020204" pitchFamily="34" charset="0"/>
              </a:rPr>
              <a:t>natjoints</a:t>
            </a:r>
            <a:r>
              <a:rPr lang="en-US" sz="1600" dirty="0" smtClean="0">
                <a:ea typeface="Calibri" panose="020F0502020204030204" pitchFamily="34" charset="0"/>
                <a:cs typeface="Arial" panose="020B0604020202020204" pitchFamily="34" charset="0"/>
              </a:rPr>
              <a:t>, </a:t>
            </a:r>
            <a:r>
              <a:rPr lang="en-US" sz="1600" dirty="0" err="1" smtClean="0">
                <a:ea typeface="Calibri" panose="020F0502020204030204" pitchFamily="34" charset="0"/>
                <a:cs typeface="Arial" panose="020B0604020202020204" pitchFamily="34" charset="0"/>
              </a:rPr>
              <a:t>provjoints</a:t>
            </a:r>
            <a:r>
              <a:rPr lang="en-US" sz="1600" dirty="0" smtClean="0">
                <a:ea typeface="Calibri" panose="020F0502020204030204" pitchFamily="34" charset="0"/>
                <a:cs typeface="Arial" panose="020B0604020202020204" pitchFamily="34" charset="0"/>
              </a:rPr>
              <a:t>, war-rooms, etc. </a:t>
            </a:r>
          </a:p>
          <a:p>
            <a:pPr algn="just">
              <a:lnSpc>
                <a:spcPct val="115000"/>
              </a:lnSpc>
              <a:spcBef>
                <a:spcPts val="0"/>
              </a:spcBef>
              <a:buFont typeface="Wingdings" panose="05000000000000000000" pitchFamily="2" charset="2"/>
              <a:buChar char="Ø"/>
            </a:pPr>
            <a:endParaRPr lang="en-US" sz="1600" dirty="0">
              <a:ea typeface="Calibri" panose="020F0502020204030204" pitchFamily="34" charset="0"/>
              <a:cs typeface="Arial" panose="020B0604020202020204" pitchFamily="34" charset="0"/>
            </a:endParaRPr>
          </a:p>
          <a:p>
            <a:pPr algn="just">
              <a:lnSpc>
                <a:spcPct val="115000"/>
              </a:lnSpc>
              <a:spcBef>
                <a:spcPts val="0"/>
              </a:spcBef>
              <a:buFont typeface="Wingdings" panose="05000000000000000000" pitchFamily="2" charset="2"/>
              <a:buChar char="Ø"/>
            </a:pPr>
            <a:r>
              <a:rPr lang="en-US" sz="1600" dirty="0" smtClean="0">
                <a:ea typeface="Calibri" panose="020F0502020204030204" pitchFamily="34" charset="0"/>
                <a:cs typeface="Arial" panose="020B0604020202020204" pitchFamily="34" charset="0"/>
              </a:rPr>
              <a:t>Additional community workers hired for testing, education, social work practitioners including social workers hired for psycho social support</a:t>
            </a:r>
          </a:p>
          <a:p>
            <a:pPr algn="just">
              <a:lnSpc>
                <a:spcPct val="115000"/>
              </a:lnSpc>
              <a:spcBef>
                <a:spcPts val="0"/>
              </a:spcBef>
              <a:buFont typeface="Wingdings" panose="05000000000000000000" pitchFamily="2" charset="2"/>
              <a:buChar char="Ø"/>
            </a:pPr>
            <a:endParaRPr lang="en-US" sz="1600" dirty="0">
              <a:ea typeface="Calibri" panose="020F0502020204030204" pitchFamily="34" charset="0"/>
              <a:cs typeface="Arial" panose="020B0604020202020204" pitchFamily="34" charset="0"/>
            </a:endParaRPr>
          </a:p>
          <a:p>
            <a:pPr marL="0" indent="0" algn="ctr">
              <a:lnSpc>
                <a:spcPct val="115000"/>
              </a:lnSpc>
              <a:spcBef>
                <a:spcPts val="0"/>
              </a:spcBef>
              <a:buNone/>
            </a:pPr>
            <a:r>
              <a:rPr lang="en-US" sz="1600" b="1" dirty="0">
                <a:ea typeface="Calibri" panose="020F0502020204030204" pitchFamily="34" charset="0"/>
                <a:cs typeface="Arial" panose="020B0604020202020204" pitchFamily="34" charset="0"/>
              </a:rPr>
              <a:t>Reports on GBVF and other crimes reduced. (could be due to lockdown and unavailability of alcohol)</a:t>
            </a:r>
          </a:p>
          <a:p>
            <a:pPr marL="0" indent="0" algn="ctr">
              <a:lnSpc>
                <a:spcPct val="115000"/>
              </a:lnSpc>
              <a:spcBef>
                <a:spcPts val="0"/>
              </a:spcBef>
              <a:buNone/>
            </a:pPr>
            <a:r>
              <a:rPr lang="en-US" sz="1600" b="1" dirty="0">
                <a:ea typeface="Calibri" panose="020F0502020204030204" pitchFamily="34" charset="0"/>
                <a:cs typeface="Arial" panose="020B0604020202020204" pitchFamily="34" charset="0"/>
              </a:rPr>
              <a:t>Lockdown meant people’s livelihoods will be disrupted particularly those that work in the informal sector </a:t>
            </a:r>
          </a:p>
          <a:p>
            <a:pPr algn="just">
              <a:lnSpc>
                <a:spcPct val="115000"/>
              </a:lnSpc>
              <a:spcBef>
                <a:spcPts val="0"/>
              </a:spcBef>
              <a:buFont typeface="Wingdings" panose="05000000000000000000" pitchFamily="2" charset="2"/>
              <a:buChar char="Ø"/>
            </a:pPr>
            <a:endParaRPr lang="en-US" sz="1500" b="1" dirty="0">
              <a:ea typeface="Calibri" panose="020F0502020204030204" pitchFamily="34" charset="0"/>
              <a:cs typeface="Arial" panose="020B0604020202020204" pitchFamily="34" charset="0"/>
            </a:endParaRPr>
          </a:p>
          <a:p>
            <a:pPr algn="just">
              <a:lnSpc>
                <a:spcPct val="120000"/>
              </a:lnSpc>
              <a:spcBef>
                <a:spcPts val="0"/>
              </a:spcBef>
              <a:buFont typeface="Wingdings" panose="05000000000000000000" pitchFamily="2" charset="2"/>
              <a:buChar char="Ø"/>
            </a:pPr>
            <a:endParaRPr lang="en-US" sz="1800" dirty="0">
              <a:latin typeface="Century Gothic" panose="020B0502020202020204" pitchFamily="34" charset="0"/>
            </a:endParaRPr>
          </a:p>
        </p:txBody>
      </p:sp>
      <p:sp>
        <p:nvSpPr>
          <p:cNvPr id="5" name="Slide Number Placeholder 4"/>
          <p:cNvSpPr>
            <a:spLocks noGrp="1"/>
          </p:cNvSpPr>
          <p:nvPr>
            <p:ph type="sldNum" sz="quarter" idx="12"/>
          </p:nvPr>
        </p:nvSpPr>
        <p:spPr/>
        <p:txBody>
          <a:bodyPr/>
          <a:lstStyle/>
          <a:p>
            <a:fld id="{0EEB7D3C-0E4C-4373-9A34-E7674E85243A}" type="slidenum">
              <a:rPr lang="en-ZA" smtClean="0"/>
              <a:t>5</a:t>
            </a:fld>
            <a:endParaRPr lang="en-ZA"/>
          </a:p>
        </p:txBody>
      </p:sp>
      <p:sp>
        <p:nvSpPr>
          <p:cNvPr id="7" name="Rectangle 6"/>
          <p:cNvSpPr/>
          <p:nvPr/>
        </p:nvSpPr>
        <p:spPr>
          <a:xfrm>
            <a:off x="83127" y="781774"/>
            <a:ext cx="11970327" cy="156378"/>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ZA" sz="965"/>
          </a:p>
        </p:txBody>
      </p:sp>
      <p:sp>
        <p:nvSpPr>
          <p:cNvPr id="8" name="Title 1"/>
          <p:cNvSpPr txBox="1">
            <a:spLocks/>
          </p:cNvSpPr>
          <p:nvPr/>
        </p:nvSpPr>
        <p:spPr>
          <a:xfrm>
            <a:off x="95004" y="71845"/>
            <a:ext cx="11970326" cy="7099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2800" b="1" dirty="0" smtClean="0">
                <a:latin typeface="Century Gothic" panose="020B0502020202020204" pitchFamily="34" charset="0"/>
              </a:rPr>
              <a:t>COVID 19 interventions (2)</a:t>
            </a:r>
            <a:endParaRPr lang="en-ZA" sz="2800" b="1" dirty="0"/>
          </a:p>
        </p:txBody>
      </p:sp>
    </p:spTree>
    <p:extLst>
      <p:ext uri="{BB962C8B-B14F-4D97-AF65-F5344CB8AC3E}">
        <p14:creationId xmlns:p14="http://schemas.microsoft.com/office/powerpoint/2010/main" val="2140874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EB7D3C-0E4C-4373-9A34-E7674E85243A}" type="slidenum">
              <a:rPr lang="en-ZA" smtClean="0"/>
              <a:t>6</a:t>
            </a:fld>
            <a:endParaRPr lang="en-ZA"/>
          </a:p>
        </p:txBody>
      </p:sp>
      <p:sp>
        <p:nvSpPr>
          <p:cNvPr id="4" name="Rectangle 3">
            <a:extLst>
              <a:ext uri="{FF2B5EF4-FFF2-40B4-BE49-F238E27FC236}">
                <a16:creationId xmlns:a16="http://schemas.microsoft.com/office/drawing/2014/main" id="{4C148E98-278F-BB4C-9D40-6F2E7FCFC9AD}"/>
              </a:ext>
            </a:extLst>
          </p:cNvPr>
          <p:cNvSpPr/>
          <p:nvPr/>
        </p:nvSpPr>
        <p:spPr>
          <a:xfrm>
            <a:off x="-203200" y="0"/>
            <a:ext cx="12506037" cy="1569660"/>
          </a:xfrm>
          <a:prstGeom prst="rect">
            <a:avLst/>
          </a:prstGeom>
          <a:noFill/>
        </p:spPr>
        <p:txBody>
          <a:bodyPr wrap="square">
            <a:spAutoFit/>
          </a:bodyPr>
          <a:lstStyle/>
          <a:p>
            <a:pPr algn="ctr" defTabSz="344426">
              <a:tabLst>
                <a:tab pos="190494" algn="l"/>
              </a:tabLst>
              <a:defRPr/>
            </a:pPr>
            <a:r>
              <a:rPr lang="en-US" sz="4800" b="1" dirty="0">
                <a:solidFill>
                  <a:schemeClr val="accent6">
                    <a:lumMod val="75000"/>
                  </a:schemeClr>
                </a:solidFill>
                <a:latin typeface="Century Gothic" panose="020B0502020202020204" pitchFamily="34" charset="0"/>
              </a:rPr>
              <a:t>Social </a:t>
            </a:r>
            <a:r>
              <a:rPr lang="en-US" sz="4800" b="1" dirty="0" smtClean="0">
                <a:solidFill>
                  <a:schemeClr val="accent6">
                    <a:lumMod val="75000"/>
                  </a:schemeClr>
                </a:solidFill>
                <a:latin typeface="Century Gothic" panose="020B0502020202020204" pitchFamily="34" charset="0"/>
              </a:rPr>
              <a:t>Assistance COVID-19 </a:t>
            </a:r>
            <a:r>
              <a:rPr lang="en-US" sz="4800" b="1" dirty="0">
                <a:solidFill>
                  <a:schemeClr val="accent6">
                    <a:lumMod val="75000"/>
                  </a:schemeClr>
                </a:solidFill>
                <a:latin typeface="Century Gothic" panose="020B0502020202020204" pitchFamily="34" charset="0"/>
              </a:rPr>
              <a:t>in South </a:t>
            </a:r>
            <a:r>
              <a:rPr lang="en-US" sz="4800" b="1" dirty="0" smtClean="0">
                <a:solidFill>
                  <a:schemeClr val="accent6">
                    <a:lumMod val="75000"/>
                  </a:schemeClr>
                </a:solidFill>
                <a:latin typeface="Century Gothic" panose="020B0502020202020204" pitchFamily="34" charset="0"/>
              </a:rPr>
              <a:t>Africa</a:t>
            </a:r>
            <a:endParaRPr lang="en-ZA" sz="4800" b="1" dirty="0">
              <a:latin typeface="Century Gothic" panose="020B0502020202020204" pitchFamily="34" charset="0"/>
            </a:endParaRPr>
          </a:p>
        </p:txBody>
      </p:sp>
      <p:sp>
        <p:nvSpPr>
          <p:cNvPr id="5" name="Rectangle 4">
            <a:extLst>
              <a:ext uri="{FF2B5EF4-FFF2-40B4-BE49-F238E27FC236}">
                <a16:creationId xmlns:a16="http://schemas.microsoft.com/office/drawing/2014/main" id="{2103AF04-2802-A547-8729-BDB60B2190E1}"/>
              </a:ext>
            </a:extLst>
          </p:cNvPr>
          <p:cNvSpPr/>
          <p:nvPr/>
        </p:nvSpPr>
        <p:spPr>
          <a:xfrm>
            <a:off x="381611" y="1486536"/>
            <a:ext cx="11629876" cy="166248"/>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ZA" sz="965"/>
          </a:p>
        </p:txBody>
      </p:sp>
      <p:pic>
        <p:nvPicPr>
          <p:cNvPr id="2" name="Picture 1"/>
          <p:cNvPicPr>
            <a:picLocks noChangeAspect="1"/>
          </p:cNvPicPr>
          <p:nvPr/>
        </p:nvPicPr>
        <p:blipFill>
          <a:blip r:embed="rId3"/>
          <a:stretch>
            <a:fillRect/>
          </a:stretch>
        </p:blipFill>
        <p:spPr>
          <a:xfrm>
            <a:off x="767595" y="1652785"/>
            <a:ext cx="10564445" cy="5205215"/>
          </a:xfrm>
          <a:prstGeom prst="rect">
            <a:avLst/>
          </a:prstGeom>
        </p:spPr>
      </p:pic>
    </p:spTree>
    <p:extLst>
      <p:ext uri="{BB962C8B-B14F-4D97-AF65-F5344CB8AC3E}">
        <p14:creationId xmlns:p14="http://schemas.microsoft.com/office/powerpoint/2010/main" val="2049113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008" y="1068780"/>
            <a:ext cx="11649693" cy="5364678"/>
          </a:xfrm>
        </p:spPr>
        <p:txBody>
          <a:bodyPr>
            <a:normAutofit/>
          </a:bodyPr>
          <a:lstStyle/>
          <a:p>
            <a:pPr algn="just">
              <a:lnSpc>
                <a:spcPct val="120000"/>
              </a:lnSpc>
              <a:spcBef>
                <a:spcPts val="0"/>
              </a:spcBef>
              <a:buFont typeface="Wingdings" panose="05000000000000000000" pitchFamily="2" charset="2"/>
              <a:buChar char="Ø"/>
            </a:pPr>
            <a:endParaRPr lang="en-US" sz="1800" dirty="0">
              <a:latin typeface="Century Gothic" panose="020B0502020202020204" pitchFamily="34" charset="0"/>
            </a:endParaRPr>
          </a:p>
          <a:p>
            <a:pPr algn="just">
              <a:lnSpc>
                <a:spcPct val="120000"/>
              </a:lnSpc>
              <a:spcBef>
                <a:spcPts val="0"/>
              </a:spcBef>
              <a:buFont typeface="Wingdings" panose="05000000000000000000" pitchFamily="2" charset="2"/>
              <a:buChar char="Ø"/>
            </a:pPr>
            <a:endParaRPr lang="en-US" sz="1800" dirty="0">
              <a:latin typeface="Century Gothic" panose="020B0502020202020204" pitchFamily="34" charset="0"/>
            </a:endParaRPr>
          </a:p>
        </p:txBody>
      </p:sp>
      <p:sp>
        <p:nvSpPr>
          <p:cNvPr id="5" name="Slide Number Placeholder 4"/>
          <p:cNvSpPr>
            <a:spLocks noGrp="1"/>
          </p:cNvSpPr>
          <p:nvPr>
            <p:ph type="sldNum" sz="quarter" idx="12"/>
          </p:nvPr>
        </p:nvSpPr>
        <p:spPr/>
        <p:txBody>
          <a:bodyPr/>
          <a:lstStyle/>
          <a:p>
            <a:fld id="{0EEB7D3C-0E4C-4373-9A34-E7674E85243A}" type="slidenum">
              <a:rPr lang="en-ZA" smtClean="0"/>
              <a:t>7</a:t>
            </a:fld>
            <a:endParaRPr lang="en-ZA"/>
          </a:p>
        </p:txBody>
      </p:sp>
      <p:sp>
        <p:nvSpPr>
          <p:cNvPr id="7" name="Rectangle 6"/>
          <p:cNvSpPr/>
          <p:nvPr/>
        </p:nvSpPr>
        <p:spPr>
          <a:xfrm>
            <a:off x="83127" y="781774"/>
            <a:ext cx="11970327" cy="156378"/>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ZA" sz="965"/>
          </a:p>
        </p:txBody>
      </p:sp>
      <p:sp>
        <p:nvSpPr>
          <p:cNvPr id="8" name="Title 1"/>
          <p:cNvSpPr txBox="1">
            <a:spLocks/>
          </p:cNvSpPr>
          <p:nvPr/>
        </p:nvSpPr>
        <p:spPr>
          <a:xfrm>
            <a:off x="95004" y="71845"/>
            <a:ext cx="11970326" cy="7099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2800" b="1" dirty="0" err="1" smtClean="0">
                <a:latin typeface="Century Gothic" panose="020B0502020202020204" pitchFamily="34" charset="0"/>
              </a:rPr>
              <a:t>Covid</a:t>
            </a:r>
            <a:r>
              <a:rPr lang="en-ZA" sz="2800" b="1" dirty="0" smtClean="0">
                <a:latin typeface="Century Gothic" panose="020B0502020202020204" pitchFamily="34" charset="0"/>
              </a:rPr>
              <a:t> </a:t>
            </a:r>
            <a:r>
              <a:rPr lang="en-ZA" sz="2800" b="1" dirty="0">
                <a:latin typeface="Century Gothic" panose="020B0502020202020204" pitchFamily="34" charset="0"/>
              </a:rPr>
              <a:t>19 </a:t>
            </a:r>
            <a:r>
              <a:rPr lang="en-ZA" sz="2800" b="1" dirty="0" smtClean="0">
                <a:latin typeface="Century Gothic" panose="020B0502020202020204" pitchFamily="34" charset="0"/>
              </a:rPr>
              <a:t>Response </a:t>
            </a:r>
            <a:r>
              <a:rPr lang="en-ZA" sz="2800" b="1" dirty="0">
                <a:latin typeface="Century Gothic" panose="020B0502020202020204" pitchFamily="34" charset="0"/>
              </a:rPr>
              <a:t>– Social </a:t>
            </a:r>
            <a:r>
              <a:rPr lang="en-ZA" sz="2800" b="1" dirty="0" smtClean="0">
                <a:latin typeface="Century Gothic" panose="020B0502020202020204" pitchFamily="34" charset="0"/>
              </a:rPr>
              <a:t> Security</a:t>
            </a:r>
            <a:endParaRPr lang="en-ZA" sz="2800" b="1" dirty="0">
              <a:latin typeface="Century Gothic" panose="020B0502020202020204" pitchFamily="34" charset="0"/>
            </a:endParaRPr>
          </a:p>
        </p:txBody>
      </p:sp>
      <p:sp>
        <p:nvSpPr>
          <p:cNvPr id="2" name="TextBox 1"/>
          <p:cNvSpPr txBox="1"/>
          <p:nvPr/>
        </p:nvSpPr>
        <p:spPr>
          <a:xfrm>
            <a:off x="95004" y="1231900"/>
            <a:ext cx="11450673" cy="5189113"/>
          </a:xfrm>
          <a:prstGeom prst="rect">
            <a:avLst/>
          </a:prstGeom>
          <a:noFill/>
        </p:spPr>
        <p:txBody>
          <a:bodyPr wrap="square" rtlCol="0">
            <a:spAutoFit/>
          </a:bodyPr>
          <a:lstStyle/>
          <a:p>
            <a:pPr marL="742950" lvl="1" indent="-285750" algn="just">
              <a:lnSpc>
                <a:spcPct val="115000"/>
              </a:lnSpc>
              <a:buFont typeface="Wingdings" panose="05000000000000000000" pitchFamily="2" charset="2"/>
              <a:buChar char="Ø"/>
            </a:pPr>
            <a:r>
              <a:rPr lang="en-US" sz="1600" b="1" dirty="0" smtClean="0">
                <a:solidFill>
                  <a:schemeClr val="dk1"/>
                </a:solidFill>
                <a:ea typeface="Calibri" panose="020F0502020204030204" pitchFamily="34" charset="0"/>
                <a:cs typeface="Arial" panose="020B0604020202020204" pitchFamily="34" charset="0"/>
              </a:rPr>
              <a:t>Social Assistance: </a:t>
            </a:r>
          </a:p>
          <a:p>
            <a:pPr marL="1200150" lvl="2" indent="-285750" algn="just">
              <a:lnSpc>
                <a:spcPct val="115000"/>
              </a:lnSpc>
              <a:buFont typeface="Wingdings" panose="05000000000000000000" pitchFamily="2" charset="2"/>
              <a:buChar char="Ø"/>
            </a:pPr>
            <a:r>
              <a:rPr lang="en-US" sz="1600" dirty="0" smtClean="0">
                <a:solidFill>
                  <a:schemeClr val="dk1"/>
                </a:solidFill>
                <a:ea typeface="Calibri" panose="020F0502020204030204" pitchFamily="34" charset="0"/>
                <a:cs typeface="Arial" panose="020B0604020202020204" pitchFamily="34" charset="0"/>
              </a:rPr>
              <a:t>There </a:t>
            </a:r>
            <a:r>
              <a:rPr lang="en-US" sz="1600" dirty="0">
                <a:solidFill>
                  <a:schemeClr val="dk1"/>
                </a:solidFill>
                <a:ea typeface="Calibri" panose="020F0502020204030204" pitchFamily="34" charset="0"/>
                <a:cs typeface="Arial" panose="020B0604020202020204" pitchFamily="34" charset="0"/>
              </a:rPr>
              <a:t>was a once-off CSG increase of R300 per child in May 2020; existing grants topped by R250  from May to October 2020, </a:t>
            </a:r>
            <a:r>
              <a:rPr lang="en-US" sz="1600" dirty="0" smtClean="0">
                <a:solidFill>
                  <a:schemeClr val="dk1"/>
                </a:solidFill>
                <a:ea typeface="Calibri" panose="020F0502020204030204" pitchFamily="34" charset="0"/>
                <a:cs typeface="Arial" panose="020B0604020202020204" pitchFamily="34" charset="0"/>
              </a:rPr>
              <a:t> From </a:t>
            </a:r>
            <a:r>
              <a:rPr lang="en-US" sz="1600" dirty="0">
                <a:solidFill>
                  <a:schemeClr val="dk1"/>
                </a:solidFill>
                <a:ea typeface="Calibri" panose="020F0502020204030204" pitchFamily="34" charset="0"/>
                <a:cs typeface="Arial" panose="020B0604020202020204" pitchFamily="34" charset="0"/>
              </a:rPr>
              <a:t>June Care-givers were paid  R500 up to October </a:t>
            </a:r>
            <a:r>
              <a:rPr lang="en-US" sz="1600" dirty="0" smtClean="0">
                <a:solidFill>
                  <a:schemeClr val="dk1"/>
                </a:solidFill>
                <a:ea typeface="Calibri" panose="020F0502020204030204" pitchFamily="34" charset="0"/>
                <a:cs typeface="Arial" panose="020B0604020202020204" pitchFamily="34" charset="0"/>
              </a:rPr>
              <a:t>2020,</a:t>
            </a:r>
          </a:p>
          <a:p>
            <a:pPr marL="1200150" lvl="2" indent="-285750" algn="just">
              <a:lnSpc>
                <a:spcPct val="115000"/>
              </a:lnSpc>
              <a:buFont typeface="Wingdings" panose="05000000000000000000" pitchFamily="2" charset="2"/>
              <a:buChar char="Ø"/>
            </a:pPr>
            <a:r>
              <a:rPr lang="en-US" sz="1600" dirty="0" smtClean="0">
                <a:solidFill>
                  <a:schemeClr val="dk1"/>
                </a:solidFill>
                <a:ea typeface="Calibri" panose="020F0502020204030204" pitchFamily="34" charset="0"/>
                <a:cs typeface="Arial" panose="020B0604020202020204" pitchFamily="34" charset="0"/>
              </a:rPr>
              <a:t>3.9 </a:t>
            </a:r>
            <a:r>
              <a:rPr lang="en-US" sz="1600" dirty="0">
                <a:solidFill>
                  <a:schemeClr val="dk1"/>
                </a:solidFill>
                <a:ea typeface="Calibri" panose="020F0502020204030204" pitchFamily="34" charset="0"/>
                <a:cs typeface="Arial" panose="020B0604020202020204" pitchFamily="34" charset="0"/>
              </a:rPr>
              <a:t>million unemployed people have been paid Social Relief of Distress grant of </a:t>
            </a:r>
            <a:r>
              <a:rPr lang="en-US" sz="1600" dirty="0" smtClean="0">
                <a:solidFill>
                  <a:schemeClr val="dk1"/>
                </a:solidFill>
                <a:ea typeface="Calibri" panose="020F0502020204030204" pitchFamily="34" charset="0"/>
                <a:cs typeface="Arial" panose="020B0604020202020204" pitchFamily="34" charset="0"/>
              </a:rPr>
              <a:t>R350 now up to January 2021</a:t>
            </a:r>
          </a:p>
          <a:p>
            <a:pPr marL="1200150" lvl="2" indent="-285750" algn="just">
              <a:lnSpc>
                <a:spcPct val="115000"/>
              </a:lnSpc>
              <a:buFont typeface="Wingdings" panose="05000000000000000000" pitchFamily="2" charset="2"/>
              <a:buChar char="Ø"/>
            </a:pPr>
            <a:r>
              <a:rPr lang="en-US" sz="1600" dirty="0" smtClean="0">
                <a:solidFill>
                  <a:schemeClr val="dk1"/>
                </a:solidFill>
                <a:ea typeface="Calibri" panose="020F0502020204030204" pitchFamily="34" charset="0"/>
                <a:cs typeface="Arial" panose="020B0604020202020204" pitchFamily="34" charset="0"/>
              </a:rPr>
              <a:t>As </a:t>
            </a:r>
            <a:r>
              <a:rPr lang="en-US" sz="1600" dirty="0">
                <a:solidFill>
                  <a:schemeClr val="dk1"/>
                </a:solidFill>
                <a:ea typeface="Calibri" panose="020F0502020204030204" pitchFamily="34" charset="0"/>
                <a:cs typeface="Arial" panose="020B0604020202020204" pitchFamily="34" charset="0"/>
              </a:rPr>
              <a:t>at August 30, about 3,788,215 South Africans and 1867 permit holders (foreign nationals) were in receipt of the Special COVID-19 SRD </a:t>
            </a:r>
            <a:r>
              <a:rPr lang="en-US" sz="1600" dirty="0" smtClean="0">
                <a:solidFill>
                  <a:schemeClr val="dk1"/>
                </a:solidFill>
                <a:ea typeface="Calibri" panose="020F0502020204030204" pitchFamily="34" charset="0"/>
                <a:cs typeface="Arial" panose="020B0604020202020204" pitchFamily="34" charset="0"/>
              </a:rPr>
              <a:t>grant. Excluding  </a:t>
            </a:r>
            <a:r>
              <a:rPr lang="en-US" sz="1600" dirty="0">
                <a:solidFill>
                  <a:schemeClr val="dk1"/>
                </a:solidFill>
                <a:ea typeface="Calibri" panose="020F0502020204030204" pitchFamily="34" charset="0"/>
                <a:cs typeface="Arial" panose="020B0604020202020204" pitchFamily="34" charset="0"/>
              </a:rPr>
              <a:t>COVID-19 special grant, there SASSA pays social grants to about 18.3 million, received by about 11.3 million recipients.</a:t>
            </a:r>
          </a:p>
          <a:p>
            <a:pPr marL="1200150" lvl="2" indent="-285750" algn="just">
              <a:lnSpc>
                <a:spcPct val="115000"/>
              </a:lnSpc>
              <a:buFont typeface="Wingdings" panose="05000000000000000000" pitchFamily="2" charset="2"/>
              <a:buChar char="Ø"/>
            </a:pPr>
            <a:r>
              <a:rPr lang="en-US" sz="1600" dirty="0" smtClean="0">
                <a:solidFill>
                  <a:schemeClr val="dk1"/>
                </a:solidFill>
                <a:ea typeface="Calibri" panose="020F0502020204030204" pitchFamily="34" charset="0"/>
                <a:cs typeface="Arial" panose="020B0604020202020204" pitchFamily="34" charset="0"/>
              </a:rPr>
              <a:t>The </a:t>
            </a:r>
            <a:r>
              <a:rPr lang="en-US" sz="1600" dirty="0">
                <a:solidFill>
                  <a:schemeClr val="dk1"/>
                </a:solidFill>
                <a:ea typeface="Calibri" panose="020F0502020204030204" pitchFamily="34" charset="0"/>
                <a:cs typeface="Arial" panose="020B0604020202020204" pitchFamily="34" charset="0"/>
              </a:rPr>
              <a:t>monthly expenditure of the grants is about R16 billion and now adjusted to about R20 billion due to the COVID-19 social relief</a:t>
            </a:r>
          </a:p>
          <a:p>
            <a:pPr marL="1200150" lvl="2" indent="-285750" algn="just">
              <a:lnSpc>
                <a:spcPct val="115000"/>
              </a:lnSpc>
              <a:buFont typeface="Wingdings" panose="05000000000000000000" pitchFamily="2" charset="2"/>
              <a:buChar char="Ø"/>
            </a:pPr>
            <a:r>
              <a:rPr lang="en-US" sz="1600" dirty="0" smtClean="0">
                <a:solidFill>
                  <a:schemeClr val="dk1"/>
                </a:solidFill>
                <a:ea typeface="Calibri" panose="020F0502020204030204" pitchFamily="34" charset="0"/>
                <a:cs typeface="Arial" panose="020B0604020202020204" pitchFamily="34" charset="0"/>
              </a:rPr>
              <a:t>Beneficiaries </a:t>
            </a:r>
            <a:r>
              <a:rPr lang="en-US" sz="1600" dirty="0">
                <a:solidFill>
                  <a:schemeClr val="dk1"/>
                </a:solidFill>
                <a:ea typeface="Calibri" panose="020F0502020204030204" pitchFamily="34" charset="0"/>
                <a:cs typeface="Arial" panose="020B0604020202020204" pitchFamily="34" charset="0"/>
              </a:rPr>
              <a:t>of the temporary disability grant whose grants have expired during the lockdown period have had their grants continued through a ministerial directive.</a:t>
            </a:r>
          </a:p>
          <a:p>
            <a:pPr marL="1200150" lvl="2" indent="-285750" algn="just">
              <a:lnSpc>
                <a:spcPct val="115000"/>
              </a:lnSpc>
              <a:buFont typeface="Wingdings" panose="05000000000000000000" pitchFamily="2" charset="2"/>
              <a:buChar char="Ø"/>
            </a:pPr>
            <a:r>
              <a:rPr lang="en-US" sz="1600" dirty="0" smtClean="0">
                <a:solidFill>
                  <a:schemeClr val="dk1"/>
                </a:solidFill>
                <a:ea typeface="Calibri" panose="020F0502020204030204" pitchFamily="34" charset="0"/>
                <a:cs typeface="Arial" panose="020B0604020202020204" pitchFamily="34" charset="0"/>
              </a:rPr>
              <a:t> </a:t>
            </a:r>
            <a:r>
              <a:rPr lang="en-US" sz="1600" dirty="0">
                <a:solidFill>
                  <a:schemeClr val="dk1"/>
                </a:solidFill>
                <a:ea typeface="Calibri" panose="020F0502020204030204" pitchFamily="34" charset="0"/>
                <a:cs typeface="Arial" panose="020B0604020202020204" pitchFamily="34" charset="0"/>
              </a:rPr>
              <a:t>Furthermore, grants that are not collected for three consecutive months do not lapse as originally prescribed in the Social Assistance </a:t>
            </a:r>
            <a:r>
              <a:rPr lang="en-US" sz="1600" dirty="0" smtClean="0">
                <a:solidFill>
                  <a:schemeClr val="dk1"/>
                </a:solidFill>
                <a:ea typeface="Calibri" panose="020F0502020204030204" pitchFamily="34" charset="0"/>
                <a:cs typeface="Arial" panose="020B0604020202020204" pitchFamily="34" charset="0"/>
              </a:rPr>
              <a:t>Regulations</a:t>
            </a:r>
          </a:p>
          <a:p>
            <a:pPr lvl="2" algn="just">
              <a:lnSpc>
                <a:spcPct val="115000"/>
              </a:lnSpc>
            </a:pPr>
            <a:endParaRPr lang="en-US" sz="1600" dirty="0">
              <a:solidFill>
                <a:schemeClr val="dk1"/>
              </a:solidFill>
              <a:ea typeface="Calibri" panose="020F0502020204030204" pitchFamily="34" charset="0"/>
              <a:cs typeface="Arial" panose="020B0604020202020204" pitchFamily="34" charset="0"/>
            </a:endParaRPr>
          </a:p>
          <a:p>
            <a:pPr marL="742950" lvl="1" indent="-285750" algn="just">
              <a:lnSpc>
                <a:spcPct val="115000"/>
              </a:lnSpc>
              <a:buFont typeface="Wingdings" panose="05000000000000000000" pitchFamily="2" charset="2"/>
              <a:buChar char="Ø"/>
            </a:pPr>
            <a:r>
              <a:rPr lang="en-US" sz="1600" b="1" dirty="0" smtClean="0">
                <a:solidFill>
                  <a:schemeClr val="dk1"/>
                </a:solidFill>
                <a:ea typeface="Calibri" panose="020F0502020204030204" pitchFamily="34" charset="0"/>
                <a:cs typeface="Arial" panose="020B0604020202020204" pitchFamily="34" charset="0"/>
              </a:rPr>
              <a:t>Social Insurance: UIF </a:t>
            </a:r>
            <a:r>
              <a:rPr lang="en-US" sz="1600" b="1" dirty="0">
                <a:solidFill>
                  <a:schemeClr val="dk1"/>
                </a:solidFill>
                <a:ea typeface="Calibri" panose="020F0502020204030204" pitchFamily="34" charset="0"/>
                <a:cs typeface="Arial" panose="020B0604020202020204" pitchFamily="34" charset="0"/>
              </a:rPr>
              <a:t>COVID-19 </a:t>
            </a:r>
            <a:r>
              <a:rPr lang="en-US" sz="1600" b="1" dirty="0" smtClean="0">
                <a:solidFill>
                  <a:schemeClr val="dk1"/>
                </a:solidFill>
                <a:ea typeface="Calibri" panose="020F0502020204030204" pitchFamily="34" charset="0"/>
                <a:cs typeface="Arial" panose="020B0604020202020204" pitchFamily="34" charset="0"/>
              </a:rPr>
              <a:t>TERS: </a:t>
            </a:r>
            <a:endParaRPr lang="en-US" sz="1600" b="1" dirty="0">
              <a:solidFill>
                <a:schemeClr val="dk1"/>
              </a:solidFill>
              <a:ea typeface="Calibri" panose="020F0502020204030204" pitchFamily="34" charset="0"/>
              <a:cs typeface="Arial" panose="020B0604020202020204" pitchFamily="34" charset="0"/>
            </a:endParaRPr>
          </a:p>
          <a:p>
            <a:pPr marL="1200150" lvl="2" indent="-285750" algn="just">
              <a:lnSpc>
                <a:spcPct val="115000"/>
              </a:lnSpc>
              <a:buFont typeface="Wingdings" panose="05000000000000000000" pitchFamily="2" charset="2"/>
              <a:buChar char="Ø"/>
            </a:pPr>
            <a:r>
              <a:rPr lang="en-US" sz="1600" dirty="0" smtClean="0">
                <a:solidFill>
                  <a:schemeClr val="dk1"/>
                </a:solidFill>
                <a:ea typeface="Calibri" panose="020F0502020204030204" pitchFamily="34" charset="0"/>
                <a:cs typeface="Arial" panose="020B0604020202020204" pitchFamily="34" charset="0"/>
              </a:rPr>
              <a:t>Over </a:t>
            </a:r>
            <a:r>
              <a:rPr lang="en-US" sz="1600" dirty="0">
                <a:solidFill>
                  <a:schemeClr val="dk1"/>
                </a:solidFill>
                <a:ea typeface="Calibri" panose="020F0502020204030204" pitchFamily="34" charset="0"/>
                <a:cs typeface="Arial" panose="020B0604020202020204" pitchFamily="34" charset="0"/>
              </a:rPr>
              <a:t>960 000 employers were paid R49.2 Billion COVID-19 TERS on behalf of </a:t>
            </a:r>
            <a:r>
              <a:rPr lang="en-US" sz="1600" dirty="0" smtClean="0">
                <a:solidFill>
                  <a:schemeClr val="dk1"/>
                </a:solidFill>
                <a:ea typeface="Calibri" panose="020F0502020204030204" pitchFamily="34" charset="0"/>
                <a:cs typeface="Arial" panose="020B0604020202020204" pitchFamily="34" charset="0"/>
              </a:rPr>
              <a:t>11 </a:t>
            </a:r>
            <a:r>
              <a:rPr lang="en-US" sz="1600" dirty="0">
                <a:solidFill>
                  <a:schemeClr val="dk1"/>
                </a:solidFill>
                <a:ea typeface="Calibri" panose="020F0502020204030204" pitchFamily="34" charset="0"/>
                <a:cs typeface="Arial" panose="020B0604020202020204" pitchFamily="34" charset="0"/>
              </a:rPr>
              <a:t>Million employees. </a:t>
            </a:r>
            <a:r>
              <a:rPr lang="en-US" sz="1600" dirty="0" smtClean="0">
                <a:solidFill>
                  <a:schemeClr val="dk1"/>
                </a:solidFill>
                <a:ea typeface="Calibri" panose="020F0502020204030204" pitchFamily="34" charset="0"/>
                <a:cs typeface="Arial" panose="020B0604020202020204" pitchFamily="34" charset="0"/>
              </a:rPr>
              <a:t>The </a:t>
            </a:r>
            <a:r>
              <a:rPr lang="en-US" sz="1600" dirty="0">
                <a:solidFill>
                  <a:schemeClr val="dk1"/>
                </a:solidFill>
                <a:ea typeface="Calibri" panose="020F0502020204030204" pitchFamily="34" charset="0"/>
                <a:cs typeface="Arial" panose="020B0604020202020204" pitchFamily="34" charset="0"/>
              </a:rPr>
              <a:t>UI Act </a:t>
            </a:r>
            <a:r>
              <a:rPr lang="en-US" sz="1600" dirty="0" smtClean="0">
                <a:solidFill>
                  <a:schemeClr val="dk1"/>
                </a:solidFill>
                <a:ea typeface="Calibri" panose="020F0502020204030204" pitchFamily="34" charset="0"/>
                <a:cs typeface="Arial" panose="020B0604020202020204" pitchFamily="34" charset="0"/>
              </a:rPr>
              <a:t>had been amended to </a:t>
            </a:r>
            <a:r>
              <a:rPr lang="en-US" sz="1600" dirty="0">
                <a:solidFill>
                  <a:schemeClr val="dk1"/>
                </a:solidFill>
                <a:ea typeface="Calibri" panose="020F0502020204030204" pitchFamily="34" charset="0"/>
                <a:cs typeface="Arial" panose="020B0604020202020204" pitchFamily="34" charset="0"/>
              </a:rPr>
              <a:t>extend the length of period for which claimants can receive the benefit; from a maximum period of six months to a new maximum of </a:t>
            </a:r>
            <a:r>
              <a:rPr lang="en-US" sz="1600" dirty="0" smtClean="0">
                <a:solidFill>
                  <a:schemeClr val="dk1"/>
                </a:solidFill>
                <a:ea typeface="Calibri" panose="020F0502020204030204" pitchFamily="34" charset="0"/>
                <a:cs typeface="Arial" panose="020B0604020202020204" pitchFamily="34" charset="0"/>
              </a:rPr>
              <a:t>12.</a:t>
            </a:r>
          </a:p>
        </p:txBody>
      </p:sp>
    </p:spTree>
    <p:extLst>
      <p:ext uri="{BB962C8B-B14F-4D97-AF65-F5344CB8AC3E}">
        <p14:creationId xmlns:p14="http://schemas.microsoft.com/office/powerpoint/2010/main" val="3159008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008" y="1068780"/>
            <a:ext cx="11649693" cy="5364678"/>
          </a:xfrm>
        </p:spPr>
        <p:txBody>
          <a:bodyPr>
            <a:normAutofit/>
          </a:bodyPr>
          <a:lstStyle/>
          <a:p>
            <a:pPr algn="just">
              <a:lnSpc>
                <a:spcPct val="120000"/>
              </a:lnSpc>
              <a:spcBef>
                <a:spcPts val="0"/>
              </a:spcBef>
              <a:buFont typeface="Wingdings" panose="05000000000000000000" pitchFamily="2" charset="2"/>
              <a:buChar char="Ø"/>
            </a:pPr>
            <a:endParaRPr lang="en-US" sz="1800" dirty="0">
              <a:latin typeface="Century Gothic" panose="020B0502020202020204" pitchFamily="34" charset="0"/>
            </a:endParaRPr>
          </a:p>
          <a:p>
            <a:pPr algn="just">
              <a:lnSpc>
                <a:spcPct val="120000"/>
              </a:lnSpc>
              <a:spcBef>
                <a:spcPts val="0"/>
              </a:spcBef>
              <a:buFont typeface="Wingdings" panose="05000000000000000000" pitchFamily="2" charset="2"/>
              <a:buChar char="Ø"/>
            </a:pPr>
            <a:endParaRPr lang="en-US" sz="1800" dirty="0">
              <a:latin typeface="Century Gothic" panose="020B0502020202020204" pitchFamily="34" charset="0"/>
            </a:endParaRPr>
          </a:p>
        </p:txBody>
      </p:sp>
      <p:sp>
        <p:nvSpPr>
          <p:cNvPr id="5" name="Slide Number Placeholder 4"/>
          <p:cNvSpPr>
            <a:spLocks noGrp="1"/>
          </p:cNvSpPr>
          <p:nvPr>
            <p:ph type="sldNum" sz="quarter" idx="12"/>
          </p:nvPr>
        </p:nvSpPr>
        <p:spPr/>
        <p:txBody>
          <a:bodyPr/>
          <a:lstStyle/>
          <a:p>
            <a:fld id="{0EEB7D3C-0E4C-4373-9A34-E7674E85243A}" type="slidenum">
              <a:rPr lang="en-ZA" smtClean="0"/>
              <a:t>8</a:t>
            </a:fld>
            <a:endParaRPr lang="en-ZA"/>
          </a:p>
        </p:txBody>
      </p:sp>
      <p:sp>
        <p:nvSpPr>
          <p:cNvPr id="7" name="Rectangle 6"/>
          <p:cNvSpPr/>
          <p:nvPr/>
        </p:nvSpPr>
        <p:spPr>
          <a:xfrm>
            <a:off x="83127" y="781774"/>
            <a:ext cx="11970327" cy="156378"/>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ZA" sz="965"/>
          </a:p>
        </p:txBody>
      </p:sp>
      <p:sp>
        <p:nvSpPr>
          <p:cNvPr id="8" name="Title 1"/>
          <p:cNvSpPr txBox="1">
            <a:spLocks/>
          </p:cNvSpPr>
          <p:nvPr/>
        </p:nvSpPr>
        <p:spPr>
          <a:xfrm>
            <a:off x="95004" y="71845"/>
            <a:ext cx="11970326" cy="7099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ZA" sz="2800" b="1" dirty="0" smtClean="0"/>
          </a:p>
          <a:p>
            <a:pPr algn="ctr"/>
            <a:r>
              <a:rPr lang="en-ZA" sz="2800" b="1" dirty="0" err="1" smtClean="0">
                <a:latin typeface="Century Gothic" panose="020B0502020202020204" pitchFamily="34" charset="0"/>
              </a:rPr>
              <a:t>Covid</a:t>
            </a:r>
            <a:r>
              <a:rPr lang="en-ZA" sz="2800" b="1" dirty="0" smtClean="0">
                <a:latin typeface="Century Gothic" panose="020B0502020202020204" pitchFamily="34" charset="0"/>
              </a:rPr>
              <a:t> 19 Response  </a:t>
            </a:r>
            <a:r>
              <a:rPr lang="en-ZA" sz="2800" b="1" dirty="0">
                <a:latin typeface="Century Gothic" panose="020B0502020202020204" pitchFamily="34" charset="0"/>
              </a:rPr>
              <a:t>– </a:t>
            </a:r>
            <a:r>
              <a:rPr lang="en-ZA" sz="2800" b="1" dirty="0" smtClean="0">
                <a:latin typeface="Century Gothic" panose="020B0502020202020204" pitchFamily="34" charset="0"/>
              </a:rPr>
              <a:t>Social Grants  and COVID19 SRD grant</a:t>
            </a:r>
            <a:endParaRPr lang="en-ZA" sz="2800" b="1" dirty="0">
              <a:latin typeface="Century Gothic" panose="020B0502020202020204" pitchFamily="34" charset="0"/>
            </a:endParaRPr>
          </a:p>
          <a:p>
            <a:pPr algn="ctr"/>
            <a:endParaRPr lang="en-ZA" sz="2800" b="1" dirty="0">
              <a:latin typeface="Century Gothic" panose="020B0502020202020204" pitchFamily="34" charset="0"/>
            </a:endParaRPr>
          </a:p>
        </p:txBody>
      </p:sp>
      <p:sp>
        <p:nvSpPr>
          <p:cNvPr id="9" name="Rectangle 8"/>
          <p:cNvSpPr/>
          <p:nvPr/>
        </p:nvSpPr>
        <p:spPr>
          <a:xfrm>
            <a:off x="95003" y="781774"/>
            <a:ext cx="11970327" cy="156378"/>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ZA" sz="965"/>
          </a:p>
        </p:txBody>
      </p:sp>
      <p:graphicFrame>
        <p:nvGraphicFramePr>
          <p:cNvPr id="10" name="Table 9"/>
          <p:cNvGraphicFramePr>
            <a:graphicFrameLocks noGrp="1"/>
          </p:cNvGraphicFramePr>
          <p:nvPr>
            <p:extLst>
              <p:ext uri="{D42A27DB-BD31-4B8C-83A1-F6EECF244321}">
                <p14:modId xmlns:p14="http://schemas.microsoft.com/office/powerpoint/2010/main" val="359557952"/>
              </p:ext>
            </p:extLst>
          </p:nvPr>
        </p:nvGraphicFramePr>
        <p:xfrm>
          <a:off x="285008" y="1068775"/>
          <a:ext cx="11768446" cy="5789229"/>
        </p:xfrm>
        <a:graphic>
          <a:graphicData uri="http://schemas.openxmlformats.org/drawingml/2006/table">
            <a:tbl>
              <a:tblPr>
                <a:tableStyleId>{616DA210-FB5B-4158-B5E0-FEB733F419BA}</a:tableStyleId>
              </a:tblPr>
              <a:tblGrid>
                <a:gridCol w="2296035">
                  <a:extLst>
                    <a:ext uri="{9D8B030D-6E8A-4147-A177-3AD203B41FA5}">
                      <a16:colId xmlns:a16="http://schemas.microsoft.com/office/drawing/2014/main" val="2463158204"/>
                    </a:ext>
                  </a:extLst>
                </a:gridCol>
                <a:gridCol w="2092199">
                  <a:extLst>
                    <a:ext uri="{9D8B030D-6E8A-4147-A177-3AD203B41FA5}">
                      <a16:colId xmlns:a16="http://schemas.microsoft.com/office/drawing/2014/main" val="1530765400"/>
                    </a:ext>
                  </a:extLst>
                </a:gridCol>
                <a:gridCol w="2493316">
                  <a:extLst>
                    <a:ext uri="{9D8B030D-6E8A-4147-A177-3AD203B41FA5}">
                      <a16:colId xmlns:a16="http://schemas.microsoft.com/office/drawing/2014/main" val="2527875521"/>
                    </a:ext>
                  </a:extLst>
                </a:gridCol>
                <a:gridCol w="2194116">
                  <a:extLst>
                    <a:ext uri="{9D8B030D-6E8A-4147-A177-3AD203B41FA5}">
                      <a16:colId xmlns:a16="http://schemas.microsoft.com/office/drawing/2014/main" val="2826324083"/>
                    </a:ext>
                  </a:extLst>
                </a:gridCol>
                <a:gridCol w="2692780">
                  <a:extLst>
                    <a:ext uri="{9D8B030D-6E8A-4147-A177-3AD203B41FA5}">
                      <a16:colId xmlns:a16="http://schemas.microsoft.com/office/drawing/2014/main" val="642058583"/>
                    </a:ext>
                  </a:extLst>
                </a:gridCol>
              </a:tblGrid>
              <a:tr h="504114">
                <a:tc gridSpan="5">
                  <a:txBody>
                    <a:bodyPr/>
                    <a:lstStyle/>
                    <a:p>
                      <a:pPr algn="ctr" rtl="0" fontAlgn="b"/>
                      <a:r>
                        <a:rPr lang="en-US" sz="1600" b="1" u="none" strike="noStrike" dirty="0" smtClean="0">
                          <a:effectLst/>
                        </a:rPr>
                        <a:t>NUMBER OF SOCIAL GRANTS PLUS COVID 19 PER PROVINCE </a:t>
                      </a:r>
                      <a:endParaRPr lang="en-US" sz="1600" b="1" i="0" u="none" strike="noStrike" dirty="0">
                        <a:solidFill>
                          <a:srgbClr val="FFFFFF"/>
                        </a:solidFill>
                        <a:effectLst/>
                        <a:latin typeface="+mn-lt"/>
                      </a:endParaRPr>
                    </a:p>
                  </a:txBody>
                  <a:tcPr marL="8241" marR="8241" marT="8241" marB="0">
                    <a:solidFill>
                      <a:schemeClr val="tx1">
                        <a:lumMod val="50000"/>
                        <a:lumOff val="5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121307822"/>
                  </a:ext>
                </a:extLst>
              </a:tr>
              <a:tr h="529359">
                <a:tc>
                  <a:txBody>
                    <a:bodyPr/>
                    <a:lstStyle/>
                    <a:p>
                      <a:pPr algn="l" rtl="0" fontAlgn="b"/>
                      <a:r>
                        <a:rPr lang="en-GB" sz="1600" b="1" u="none" strike="noStrike" dirty="0">
                          <a:effectLst/>
                        </a:rPr>
                        <a:t>Prov.</a:t>
                      </a:r>
                      <a:endParaRPr lang="en-GB" sz="1600" b="1" i="0" u="none" strike="noStrike" dirty="0">
                        <a:solidFill>
                          <a:srgbClr val="000000"/>
                        </a:solidFill>
                        <a:effectLst/>
                        <a:latin typeface="+mn-lt"/>
                      </a:endParaRPr>
                    </a:p>
                  </a:txBody>
                  <a:tcPr marL="8241" marR="8241" marT="8241" marB="0">
                    <a:solidFill>
                      <a:schemeClr val="tx1">
                        <a:lumMod val="50000"/>
                        <a:lumOff val="50000"/>
                      </a:schemeClr>
                    </a:solidFill>
                  </a:tcPr>
                </a:tc>
                <a:tc>
                  <a:txBody>
                    <a:bodyPr/>
                    <a:lstStyle/>
                    <a:p>
                      <a:pPr algn="l" rtl="0" fontAlgn="b"/>
                      <a:r>
                        <a:rPr lang="en-GB" sz="1600" b="1" u="none" strike="noStrike" dirty="0">
                          <a:effectLst/>
                        </a:rPr>
                        <a:t>Population Est.</a:t>
                      </a:r>
                      <a:endParaRPr lang="en-GB" sz="1600" b="1" i="0" u="none" strike="noStrike" dirty="0">
                        <a:solidFill>
                          <a:srgbClr val="000000"/>
                        </a:solidFill>
                        <a:effectLst/>
                        <a:latin typeface="+mn-lt"/>
                      </a:endParaRPr>
                    </a:p>
                  </a:txBody>
                  <a:tcPr marL="8241" marR="8241" marT="8241" marB="0">
                    <a:solidFill>
                      <a:schemeClr val="tx1">
                        <a:lumMod val="50000"/>
                        <a:lumOff val="50000"/>
                      </a:schemeClr>
                    </a:solidFill>
                  </a:tcPr>
                </a:tc>
                <a:tc>
                  <a:txBody>
                    <a:bodyPr/>
                    <a:lstStyle/>
                    <a:p>
                      <a:pPr algn="l" rtl="0" fontAlgn="b"/>
                      <a:r>
                        <a:rPr lang="en-US" sz="1600" b="1" u="none" strike="noStrike" dirty="0">
                          <a:effectLst/>
                        </a:rPr>
                        <a:t>Social Grants as at </a:t>
                      </a:r>
                      <a:r>
                        <a:rPr lang="en-US" sz="1600" b="1" u="none" strike="noStrike" dirty="0" smtClean="0">
                          <a:effectLst/>
                        </a:rPr>
                        <a:t>July 2020</a:t>
                      </a:r>
                      <a:endParaRPr lang="en-US" sz="1600" b="1" i="0" u="none" strike="noStrike" dirty="0">
                        <a:solidFill>
                          <a:srgbClr val="000000"/>
                        </a:solidFill>
                        <a:effectLst/>
                        <a:latin typeface="+mn-lt"/>
                      </a:endParaRPr>
                    </a:p>
                  </a:txBody>
                  <a:tcPr marL="8241" marR="8241" marT="8241" marB="0">
                    <a:solidFill>
                      <a:schemeClr val="tx1">
                        <a:lumMod val="50000"/>
                        <a:lumOff val="50000"/>
                      </a:schemeClr>
                    </a:solidFill>
                  </a:tcPr>
                </a:tc>
                <a:tc>
                  <a:txBody>
                    <a:bodyPr/>
                    <a:lstStyle/>
                    <a:p>
                      <a:pPr algn="l" rtl="0" fontAlgn="b"/>
                      <a:r>
                        <a:rPr lang="en-GB" sz="1600" b="1" u="none" strike="noStrike" dirty="0" err="1">
                          <a:effectLst/>
                        </a:rPr>
                        <a:t>Covid</a:t>
                      </a:r>
                      <a:r>
                        <a:rPr lang="en-GB" sz="1600" b="1" u="none" strike="noStrike" dirty="0">
                          <a:effectLst/>
                        </a:rPr>
                        <a:t> -19 SRD Grant</a:t>
                      </a:r>
                      <a:endParaRPr lang="en-GB" sz="1600" b="1" i="0" u="none" strike="noStrike" dirty="0">
                        <a:solidFill>
                          <a:srgbClr val="000000"/>
                        </a:solidFill>
                        <a:effectLst/>
                        <a:latin typeface="+mn-lt"/>
                      </a:endParaRPr>
                    </a:p>
                  </a:txBody>
                  <a:tcPr marL="8241" marR="8241" marT="8241" marB="0">
                    <a:solidFill>
                      <a:schemeClr val="tx1">
                        <a:lumMod val="50000"/>
                        <a:lumOff val="50000"/>
                      </a:schemeClr>
                    </a:solidFill>
                  </a:tcPr>
                </a:tc>
                <a:tc>
                  <a:txBody>
                    <a:bodyPr/>
                    <a:lstStyle/>
                    <a:p>
                      <a:pPr algn="l" rtl="0" fontAlgn="b"/>
                      <a:r>
                        <a:rPr lang="en-US" sz="1600" b="1" u="none" strike="noStrike" dirty="0">
                          <a:effectLst/>
                        </a:rPr>
                        <a:t>Grants as a % of the total population</a:t>
                      </a:r>
                      <a:endParaRPr lang="en-US" sz="1600" b="1" i="0" u="none" strike="noStrike" dirty="0">
                        <a:solidFill>
                          <a:srgbClr val="000000"/>
                        </a:solidFill>
                        <a:effectLst/>
                        <a:latin typeface="+mn-lt"/>
                      </a:endParaRPr>
                    </a:p>
                  </a:txBody>
                  <a:tcPr marL="8241" marR="8241" marT="8241" marB="0">
                    <a:solidFill>
                      <a:schemeClr val="tx1">
                        <a:lumMod val="50000"/>
                        <a:lumOff val="50000"/>
                      </a:schemeClr>
                    </a:solidFill>
                  </a:tcPr>
                </a:tc>
                <a:extLst>
                  <a:ext uri="{0D108BD9-81ED-4DB2-BD59-A6C34878D82A}">
                    <a16:rowId xmlns:a16="http://schemas.microsoft.com/office/drawing/2014/main" val="1450181706"/>
                  </a:ext>
                </a:extLst>
              </a:tr>
              <a:tr h="497628">
                <a:tc>
                  <a:txBody>
                    <a:bodyPr/>
                    <a:lstStyle/>
                    <a:p>
                      <a:pPr algn="l" rtl="0" fontAlgn="b"/>
                      <a:r>
                        <a:rPr lang="en-GB" sz="1600" u="none" strike="noStrike" dirty="0">
                          <a:effectLst/>
                        </a:rPr>
                        <a:t>Eastern Cape</a:t>
                      </a:r>
                      <a:endParaRPr lang="en-GB" sz="1600" b="0" i="0" u="none" strike="noStrike" dirty="0">
                        <a:solidFill>
                          <a:srgbClr val="000000"/>
                        </a:solidFill>
                        <a:effectLst/>
                        <a:latin typeface="+mn-lt"/>
                      </a:endParaRPr>
                    </a:p>
                  </a:txBody>
                  <a:tcPr marL="8241" marR="8241" marT="8241" marB="0"/>
                </a:tc>
                <a:tc>
                  <a:txBody>
                    <a:bodyPr/>
                    <a:lstStyle/>
                    <a:p>
                      <a:pPr algn="r" rtl="0" fontAlgn="b"/>
                      <a:r>
                        <a:rPr lang="en-GB" sz="1600" u="none" strike="noStrike" dirty="0">
                          <a:effectLst/>
                        </a:rPr>
                        <a:t>6,712,276</a:t>
                      </a:r>
                      <a:endParaRPr lang="en-GB" sz="1600" b="0" i="0" u="none" strike="noStrike" dirty="0">
                        <a:solidFill>
                          <a:srgbClr val="000000"/>
                        </a:solidFill>
                        <a:effectLst/>
                        <a:latin typeface="+mn-lt"/>
                      </a:endParaRPr>
                    </a:p>
                  </a:txBody>
                  <a:tcPr marL="8241" marR="8241" marT="8241" marB="0"/>
                </a:tc>
                <a:tc>
                  <a:txBody>
                    <a:bodyPr/>
                    <a:lstStyle/>
                    <a:p>
                      <a:pPr marL="0" algn="r" defTabSz="914400" rtl="0" eaLnBrk="1" fontAlgn="b" latinLnBrk="0" hangingPunct="1"/>
                      <a:r>
                        <a:rPr lang="en-GB" sz="1600" u="none" strike="noStrike" kern="1200" dirty="0">
                          <a:effectLst/>
                        </a:rPr>
                        <a:t>2,835,249</a:t>
                      </a:r>
                      <a:endParaRPr lang="en-GB" sz="1600" u="none" strike="noStrike" kern="1200" dirty="0">
                        <a:solidFill>
                          <a:schemeClr val="dk1"/>
                        </a:solidFill>
                        <a:effectLst/>
                        <a:latin typeface="+mn-lt"/>
                        <a:ea typeface="+mn-ea"/>
                        <a:cs typeface="+mn-cs"/>
                      </a:endParaRPr>
                    </a:p>
                  </a:txBody>
                  <a:tcPr marL="9525" marR="9525" marT="9525" marB="0">
                    <a:solidFill>
                      <a:schemeClr val="bg2">
                        <a:lumMod val="75000"/>
                      </a:schemeClr>
                    </a:solidFill>
                  </a:tcPr>
                </a:tc>
                <a:tc>
                  <a:txBody>
                    <a:bodyPr/>
                    <a:lstStyle/>
                    <a:p>
                      <a:pPr marL="0" algn="r" defTabSz="914400" rtl="0" eaLnBrk="1" fontAlgn="b" latinLnBrk="0" hangingPunct="1"/>
                      <a:r>
                        <a:rPr lang="en-GB" sz="1600" u="none" strike="noStrike" kern="1200" dirty="0" smtClean="0">
                          <a:effectLst/>
                        </a:rPr>
                        <a:t>740,590 </a:t>
                      </a:r>
                      <a:endParaRPr lang="en-GB" sz="1600" u="none" strike="noStrike" kern="1200" dirty="0">
                        <a:solidFill>
                          <a:schemeClr val="dk1"/>
                        </a:solidFill>
                        <a:effectLst/>
                        <a:latin typeface="+mn-lt"/>
                        <a:ea typeface="+mn-ea"/>
                        <a:cs typeface="+mn-cs"/>
                      </a:endParaRPr>
                    </a:p>
                  </a:txBody>
                  <a:tcPr marL="9525" marR="9525" marT="9525" marB="0">
                    <a:solidFill>
                      <a:schemeClr val="bg1">
                        <a:lumMod val="85000"/>
                      </a:schemeClr>
                    </a:solidFill>
                  </a:tcPr>
                </a:tc>
                <a:tc>
                  <a:txBody>
                    <a:bodyPr/>
                    <a:lstStyle/>
                    <a:p>
                      <a:pPr algn="r" rtl="0" fontAlgn="b"/>
                      <a:r>
                        <a:rPr lang="en-GB" sz="1600" u="none" strike="noStrike" kern="1200" dirty="0">
                          <a:effectLst/>
                        </a:rPr>
                        <a:t>53%</a:t>
                      </a:r>
                      <a:endParaRPr lang="en-GB" sz="1600" u="none" strike="noStrike" kern="1200" dirty="0">
                        <a:solidFill>
                          <a:schemeClr val="dk1"/>
                        </a:solidFill>
                        <a:effectLst/>
                        <a:latin typeface="+mn-lt"/>
                        <a:ea typeface="+mn-ea"/>
                        <a:cs typeface="+mn-cs"/>
                      </a:endParaRPr>
                    </a:p>
                  </a:txBody>
                  <a:tcPr marL="9525" marR="9525" marT="9525" marB="0" anchor="b">
                    <a:solidFill>
                      <a:schemeClr val="accent3">
                        <a:lumMod val="60000"/>
                        <a:lumOff val="40000"/>
                      </a:schemeClr>
                    </a:solidFill>
                  </a:tcPr>
                </a:tc>
                <a:extLst>
                  <a:ext uri="{0D108BD9-81ED-4DB2-BD59-A6C34878D82A}">
                    <a16:rowId xmlns:a16="http://schemas.microsoft.com/office/drawing/2014/main" val="3459064036"/>
                  </a:ext>
                </a:extLst>
              </a:tr>
              <a:tr h="497628">
                <a:tc>
                  <a:txBody>
                    <a:bodyPr/>
                    <a:lstStyle/>
                    <a:p>
                      <a:pPr algn="l" rtl="0" fontAlgn="b"/>
                      <a:r>
                        <a:rPr lang="en-GB" sz="1600" u="none" strike="noStrike" dirty="0">
                          <a:effectLst/>
                        </a:rPr>
                        <a:t>Free State</a:t>
                      </a:r>
                      <a:endParaRPr lang="en-GB" sz="1600" b="0" i="0" u="none" strike="noStrike" dirty="0">
                        <a:solidFill>
                          <a:srgbClr val="000000"/>
                        </a:solidFill>
                        <a:effectLst/>
                        <a:latin typeface="+mn-lt"/>
                      </a:endParaRPr>
                    </a:p>
                  </a:txBody>
                  <a:tcPr marL="8241" marR="8241" marT="8241" marB="0"/>
                </a:tc>
                <a:tc>
                  <a:txBody>
                    <a:bodyPr/>
                    <a:lstStyle/>
                    <a:p>
                      <a:pPr algn="r" rtl="0" fontAlgn="b"/>
                      <a:r>
                        <a:rPr lang="en-GB" sz="1600" u="none" strike="noStrike">
                          <a:effectLst/>
                        </a:rPr>
                        <a:t>2,887,465</a:t>
                      </a:r>
                      <a:endParaRPr lang="en-GB" sz="1600" b="0" i="0" u="none" strike="noStrike">
                        <a:solidFill>
                          <a:srgbClr val="000000"/>
                        </a:solidFill>
                        <a:effectLst/>
                        <a:latin typeface="+mn-lt"/>
                      </a:endParaRPr>
                    </a:p>
                  </a:txBody>
                  <a:tcPr marL="8241" marR="8241" marT="8241" marB="0"/>
                </a:tc>
                <a:tc>
                  <a:txBody>
                    <a:bodyPr/>
                    <a:lstStyle/>
                    <a:p>
                      <a:pPr marL="0" algn="r" defTabSz="914400" rtl="0" eaLnBrk="1" fontAlgn="b" latinLnBrk="0" hangingPunct="1"/>
                      <a:r>
                        <a:rPr lang="en-GB" sz="1600" u="none" strike="noStrike" kern="1200" dirty="0">
                          <a:effectLst/>
                        </a:rPr>
                        <a:t>1,042,344</a:t>
                      </a:r>
                      <a:endParaRPr lang="en-GB" sz="1600" u="none" strike="noStrike" kern="1200" dirty="0">
                        <a:solidFill>
                          <a:schemeClr val="dk1"/>
                        </a:solidFill>
                        <a:effectLst/>
                        <a:latin typeface="+mn-lt"/>
                        <a:ea typeface="+mn-ea"/>
                        <a:cs typeface="+mn-cs"/>
                      </a:endParaRPr>
                    </a:p>
                  </a:txBody>
                  <a:tcPr marL="9525" marR="9525" marT="9525" marB="0">
                    <a:solidFill>
                      <a:schemeClr val="bg2">
                        <a:lumMod val="75000"/>
                      </a:schemeClr>
                    </a:solidFill>
                  </a:tcPr>
                </a:tc>
                <a:tc>
                  <a:txBody>
                    <a:bodyPr/>
                    <a:lstStyle/>
                    <a:p>
                      <a:pPr marL="0" algn="r" defTabSz="914400" rtl="0" eaLnBrk="1" fontAlgn="b" latinLnBrk="0" hangingPunct="1"/>
                      <a:r>
                        <a:rPr lang="en-GB" sz="1600" u="none" strike="noStrike" kern="1200" dirty="0" smtClean="0">
                          <a:effectLst/>
                        </a:rPr>
                        <a:t>296,877 </a:t>
                      </a:r>
                      <a:endParaRPr lang="en-GB" sz="1600" u="none" strike="noStrike" kern="1200" dirty="0">
                        <a:solidFill>
                          <a:schemeClr val="dk1"/>
                        </a:solidFill>
                        <a:effectLst/>
                        <a:latin typeface="+mn-lt"/>
                        <a:ea typeface="+mn-ea"/>
                        <a:cs typeface="+mn-cs"/>
                      </a:endParaRPr>
                    </a:p>
                  </a:txBody>
                  <a:tcPr marL="9525" marR="9525" marT="9525" marB="0">
                    <a:solidFill>
                      <a:schemeClr val="bg1">
                        <a:lumMod val="85000"/>
                      </a:schemeClr>
                    </a:solidFill>
                  </a:tcPr>
                </a:tc>
                <a:tc>
                  <a:txBody>
                    <a:bodyPr/>
                    <a:lstStyle/>
                    <a:p>
                      <a:pPr algn="r" rtl="0" fontAlgn="b"/>
                      <a:r>
                        <a:rPr lang="en-GB" sz="1600" u="none" strike="noStrike" kern="1200" dirty="0">
                          <a:effectLst/>
                        </a:rPr>
                        <a:t>46%</a:t>
                      </a:r>
                      <a:endParaRPr lang="en-GB" sz="1600" u="none" strike="noStrike" kern="1200" dirty="0">
                        <a:solidFill>
                          <a:schemeClr val="dk1"/>
                        </a:solidFill>
                        <a:effectLst/>
                        <a:latin typeface="+mn-lt"/>
                        <a:ea typeface="+mn-ea"/>
                        <a:cs typeface="+mn-cs"/>
                      </a:endParaRPr>
                    </a:p>
                  </a:txBody>
                  <a:tcPr marL="9525" marR="9525" marT="9525" marB="0" anchor="b">
                    <a:solidFill>
                      <a:schemeClr val="accent3">
                        <a:lumMod val="60000"/>
                        <a:lumOff val="40000"/>
                      </a:schemeClr>
                    </a:solidFill>
                  </a:tcPr>
                </a:tc>
                <a:extLst>
                  <a:ext uri="{0D108BD9-81ED-4DB2-BD59-A6C34878D82A}">
                    <a16:rowId xmlns:a16="http://schemas.microsoft.com/office/drawing/2014/main" val="965149938"/>
                  </a:ext>
                </a:extLst>
              </a:tr>
              <a:tr h="418934">
                <a:tc>
                  <a:txBody>
                    <a:bodyPr/>
                    <a:lstStyle/>
                    <a:p>
                      <a:pPr algn="l" rtl="0" fontAlgn="b"/>
                      <a:r>
                        <a:rPr lang="en-GB" sz="1600" u="none" strike="noStrike" dirty="0">
                          <a:effectLst/>
                        </a:rPr>
                        <a:t>Gauteng</a:t>
                      </a:r>
                      <a:endParaRPr lang="en-GB" sz="1600" b="0" i="0" u="none" strike="noStrike" dirty="0">
                        <a:solidFill>
                          <a:srgbClr val="000000"/>
                        </a:solidFill>
                        <a:effectLst/>
                        <a:latin typeface="+mn-lt"/>
                      </a:endParaRPr>
                    </a:p>
                  </a:txBody>
                  <a:tcPr marL="8241" marR="8241" marT="8241" marB="0"/>
                </a:tc>
                <a:tc>
                  <a:txBody>
                    <a:bodyPr/>
                    <a:lstStyle/>
                    <a:p>
                      <a:pPr algn="r" rtl="0" fontAlgn="b"/>
                      <a:r>
                        <a:rPr lang="en-GB" sz="1600" u="none" strike="noStrike">
                          <a:effectLst/>
                        </a:rPr>
                        <a:t>15,176,116</a:t>
                      </a:r>
                      <a:endParaRPr lang="en-GB" sz="1600" b="0" i="0" u="none" strike="noStrike">
                        <a:solidFill>
                          <a:srgbClr val="000000"/>
                        </a:solidFill>
                        <a:effectLst/>
                        <a:latin typeface="+mn-lt"/>
                      </a:endParaRPr>
                    </a:p>
                  </a:txBody>
                  <a:tcPr marL="8241" marR="8241" marT="8241" marB="0"/>
                </a:tc>
                <a:tc>
                  <a:txBody>
                    <a:bodyPr/>
                    <a:lstStyle/>
                    <a:p>
                      <a:pPr marL="0" algn="r" defTabSz="914400" rtl="0" eaLnBrk="1" fontAlgn="b" latinLnBrk="0" hangingPunct="1"/>
                      <a:r>
                        <a:rPr lang="en-GB" sz="1600" u="none" strike="noStrike" kern="1200" dirty="0">
                          <a:effectLst/>
                        </a:rPr>
                        <a:t>2,814,767</a:t>
                      </a:r>
                      <a:endParaRPr lang="en-GB" sz="1600" u="none" strike="noStrike" kern="1200" dirty="0">
                        <a:solidFill>
                          <a:schemeClr val="dk1"/>
                        </a:solidFill>
                        <a:effectLst/>
                        <a:latin typeface="+mn-lt"/>
                        <a:ea typeface="+mn-ea"/>
                        <a:cs typeface="+mn-cs"/>
                      </a:endParaRPr>
                    </a:p>
                  </a:txBody>
                  <a:tcPr marL="9525" marR="9525" marT="9525" marB="0">
                    <a:solidFill>
                      <a:schemeClr val="bg2">
                        <a:lumMod val="75000"/>
                      </a:schemeClr>
                    </a:solidFill>
                  </a:tcPr>
                </a:tc>
                <a:tc>
                  <a:txBody>
                    <a:bodyPr/>
                    <a:lstStyle/>
                    <a:p>
                      <a:pPr marL="0" algn="r" defTabSz="914400" rtl="0" eaLnBrk="1" fontAlgn="b" latinLnBrk="0" hangingPunct="1"/>
                      <a:r>
                        <a:rPr lang="en-GB" sz="1600" u="none" strike="noStrike" kern="1200" dirty="0" smtClean="0">
                          <a:effectLst/>
                        </a:rPr>
                        <a:t>1,187,226 </a:t>
                      </a:r>
                      <a:endParaRPr lang="en-GB" sz="1600" u="none" strike="noStrike" kern="1200" dirty="0">
                        <a:solidFill>
                          <a:schemeClr val="dk1"/>
                        </a:solidFill>
                        <a:effectLst/>
                        <a:latin typeface="+mn-lt"/>
                        <a:ea typeface="+mn-ea"/>
                        <a:cs typeface="+mn-cs"/>
                      </a:endParaRPr>
                    </a:p>
                  </a:txBody>
                  <a:tcPr marL="9525" marR="9525" marT="9525" marB="0">
                    <a:solidFill>
                      <a:schemeClr val="bg1">
                        <a:lumMod val="85000"/>
                      </a:schemeClr>
                    </a:solidFill>
                  </a:tcPr>
                </a:tc>
                <a:tc>
                  <a:txBody>
                    <a:bodyPr/>
                    <a:lstStyle/>
                    <a:p>
                      <a:pPr algn="r" rtl="0" fontAlgn="b"/>
                      <a:r>
                        <a:rPr lang="en-GB" sz="1600" u="none" strike="noStrike" kern="1200" dirty="0">
                          <a:effectLst/>
                        </a:rPr>
                        <a:t>26%</a:t>
                      </a:r>
                      <a:endParaRPr lang="en-GB" sz="1600" u="none" strike="noStrike" kern="1200" dirty="0">
                        <a:solidFill>
                          <a:schemeClr val="dk1"/>
                        </a:solidFill>
                        <a:effectLst/>
                        <a:latin typeface="+mn-lt"/>
                        <a:ea typeface="+mn-ea"/>
                        <a:cs typeface="+mn-cs"/>
                      </a:endParaRPr>
                    </a:p>
                  </a:txBody>
                  <a:tcPr marL="9525" marR="9525" marT="9525" marB="0" anchor="b">
                    <a:solidFill>
                      <a:schemeClr val="accent3">
                        <a:lumMod val="60000"/>
                        <a:lumOff val="40000"/>
                      </a:schemeClr>
                    </a:solidFill>
                  </a:tcPr>
                </a:tc>
                <a:extLst>
                  <a:ext uri="{0D108BD9-81ED-4DB2-BD59-A6C34878D82A}">
                    <a16:rowId xmlns:a16="http://schemas.microsoft.com/office/drawing/2014/main" val="2441891395"/>
                  </a:ext>
                </a:extLst>
              </a:tr>
              <a:tr h="497628">
                <a:tc>
                  <a:txBody>
                    <a:bodyPr/>
                    <a:lstStyle/>
                    <a:p>
                      <a:pPr algn="l" rtl="0" fontAlgn="b"/>
                      <a:r>
                        <a:rPr lang="en-GB" sz="1600" u="none" strike="noStrike" dirty="0">
                          <a:effectLst/>
                        </a:rPr>
                        <a:t>KwaZulu-Natal</a:t>
                      </a:r>
                      <a:endParaRPr lang="en-GB" sz="1600" b="0" i="0" u="none" strike="noStrike" dirty="0">
                        <a:solidFill>
                          <a:srgbClr val="000000"/>
                        </a:solidFill>
                        <a:effectLst/>
                        <a:latin typeface="+mn-lt"/>
                      </a:endParaRPr>
                    </a:p>
                  </a:txBody>
                  <a:tcPr marL="8241" marR="8241" marT="8241" marB="0"/>
                </a:tc>
                <a:tc>
                  <a:txBody>
                    <a:bodyPr/>
                    <a:lstStyle/>
                    <a:p>
                      <a:pPr algn="r" rtl="0" fontAlgn="b"/>
                      <a:r>
                        <a:rPr lang="en-GB" sz="1600" u="none" strike="noStrike">
                          <a:effectLst/>
                        </a:rPr>
                        <a:t>11,289,086</a:t>
                      </a:r>
                      <a:endParaRPr lang="en-GB" sz="1600" b="0" i="0" u="none" strike="noStrike">
                        <a:solidFill>
                          <a:srgbClr val="000000"/>
                        </a:solidFill>
                        <a:effectLst/>
                        <a:latin typeface="+mn-lt"/>
                      </a:endParaRPr>
                    </a:p>
                  </a:txBody>
                  <a:tcPr marL="8241" marR="8241" marT="8241" marB="0"/>
                </a:tc>
                <a:tc>
                  <a:txBody>
                    <a:bodyPr/>
                    <a:lstStyle/>
                    <a:p>
                      <a:pPr marL="0" algn="r" defTabSz="914400" rtl="0" eaLnBrk="1" fontAlgn="b" latinLnBrk="0" hangingPunct="1"/>
                      <a:r>
                        <a:rPr lang="en-GB" sz="1600" u="none" strike="noStrike" kern="1200" dirty="0">
                          <a:effectLst/>
                        </a:rPr>
                        <a:t>4,072,116</a:t>
                      </a:r>
                      <a:endParaRPr lang="en-GB" sz="1600" u="none" strike="noStrike" kern="1200" dirty="0">
                        <a:solidFill>
                          <a:schemeClr val="dk1"/>
                        </a:solidFill>
                        <a:effectLst/>
                        <a:latin typeface="+mn-lt"/>
                        <a:ea typeface="+mn-ea"/>
                        <a:cs typeface="+mn-cs"/>
                      </a:endParaRPr>
                    </a:p>
                  </a:txBody>
                  <a:tcPr marL="9525" marR="9525" marT="9525" marB="0">
                    <a:solidFill>
                      <a:schemeClr val="bg2">
                        <a:lumMod val="75000"/>
                      </a:schemeClr>
                    </a:solidFill>
                  </a:tcPr>
                </a:tc>
                <a:tc>
                  <a:txBody>
                    <a:bodyPr/>
                    <a:lstStyle/>
                    <a:p>
                      <a:pPr marL="0" algn="r" defTabSz="914400" rtl="0" eaLnBrk="1" fontAlgn="b" latinLnBrk="0" hangingPunct="1"/>
                      <a:r>
                        <a:rPr lang="en-GB" sz="1600" u="none" strike="noStrike" kern="1200" dirty="0" smtClean="0">
                          <a:effectLst/>
                        </a:rPr>
                        <a:t>1,244,673 </a:t>
                      </a:r>
                      <a:endParaRPr lang="en-GB" sz="1600" u="none" strike="noStrike" kern="1200" dirty="0">
                        <a:solidFill>
                          <a:schemeClr val="dk1"/>
                        </a:solidFill>
                        <a:effectLst/>
                        <a:latin typeface="+mn-lt"/>
                        <a:ea typeface="+mn-ea"/>
                        <a:cs typeface="+mn-cs"/>
                      </a:endParaRPr>
                    </a:p>
                  </a:txBody>
                  <a:tcPr marL="9525" marR="9525" marT="9525" marB="0">
                    <a:solidFill>
                      <a:schemeClr val="bg1">
                        <a:lumMod val="85000"/>
                      </a:schemeClr>
                    </a:solidFill>
                  </a:tcPr>
                </a:tc>
                <a:tc>
                  <a:txBody>
                    <a:bodyPr/>
                    <a:lstStyle/>
                    <a:p>
                      <a:pPr algn="r" rtl="0" fontAlgn="b"/>
                      <a:r>
                        <a:rPr lang="en-GB" sz="1600" u="none" strike="noStrike" kern="1200" dirty="0">
                          <a:effectLst/>
                        </a:rPr>
                        <a:t>47%</a:t>
                      </a:r>
                      <a:endParaRPr lang="en-GB" sz="1600" u="none" strike="noStrike" kern="1200" dirty="0">
                        <a:solidFill>
                          <a:schemeClr val="dk1"/>
                        </a:solidFill>
                        <a:effectLst/>
                        <a:latin typeface="+mn-lt"/>
                        <a:ea typeface="+mn-ea"/>
                        <a:cs typeface="+mn-cs"/>
                      </a:endParaRPr>
                    </a:p>
                  </a:txBody>
                  <a:tcPr marL="9525" marR="9525" marT="9525" marB="0" anchor="b">
                    <a:solidFill>
                      <a:schemeClr val="accent3">
                        <a:lumMod val="60000"/>
                        <a:lumOff val="40000"/>
                      </a:schemeClr>
                    </a:solidFill>
                  </a:tcPr>
                </a:tc>
                <a:extLst>
                  <a:ext uri="{0D108BD9-81ED-4DB2-BD59-A6C34878D82A}">
                    <a16:rowId xmlns:a16="http://schemas.microsoft.com/office/drawing/2014/main" val="2214452617"/>
                  </a:ext>
                </a:extLst>
              </a:tr>
              <a:tr h="355798">
                <a:tc>
                  <a:txBody>
                    <a:bodyPr/>
                    <a:lstStyle/>
                    <a:p>
                      <a:pPr algn="l" rtl="0" fontAlgn="b"/>
                      <a:r>
                        <a:rPr lang="en-GB" sz="1600" u="none" strike="noStrike" dirty="0">
                          <a:effectLst/>
                        </a:rPr>
                        <a:t>Limpopo</a:t>
                      </a:r>
                      <a:endParaRPr lang="en-GB" sz="1600" b="0" i="0" u="none" strike="noStrike" dirty="0">
                        <a:solidFill>
                          <a:srgbClr val="000000"/>
                        </a:solidFill>
                        <a:effectLst/>
                        <a:latin typeface="+mn-lt"/>
                      </a:endParaRPr>
                    </a:p>
                  </a:txBody>
                  <a:tcPr marL="8241" marR="8241" marT="8241" marB="0"/>
                </a:tc>
                <a:tc>
                  <a:txBody>
                    <a:bodyPr/>
                    <a:lstStyle/>
                    <a:p>
                      <a:pPr algn="r" rtl="0" fontAlgn="b"/>
                      <a:r>
                        <a:rPr lang="en-GB" sz="1600" u="none" strike="noStrike">
                          <a:effectLst/>
                        </a:rPr>
                        <a:t>5,982,584</a:t>
                      </a:r>
                      <a:endParaRPr lang="en-GB" sz="1600" b="0" i="0" u="none" strike="noStrike">
                        <a:solidFill>
                          <a:srgbClr val="000000"/>
                        </a:solidFill>
                        <a:effectLst/>
                        <a:latin typeface="+mn-lt"/>
                      </a:endParaRPr>
                    </a:p>
                  </a:txBody>
                  <a:tcPr marL="8241" marR="8241" marT="8241" marB="0"/>
                </a:tc>
                <a:tc>
                  <a:txBody>
                    <a:bodyPr/>
                    <a:lstStyle/>
                    <a:p>
                      <a:pPr marL="0" algn="r" defTabSz="914400" rtl="0" eaLnBrk="1" fontAlgn="b" latinLnBrk="0" hangingPunct="1"/>
                      <a:r>
                        <a:rPr lang="en-GB" sz="1600" u="none" strike="noStrike" kern="1200" dirty="0">
                          <a:effectLst/>
                        </a:rPr>
                        <a:t>2,620,628</a:t>
                      </a:r>
                      <a:endParaRPr lang="en-GB" sz="1600" u="none" strike="noStrike" kern="1200" dirty="0">
                        <a:solidFill>
                          <a:schemeClr val="dk1"/>
                        </a:solidFill>
                        <a:effectLst/>
                        <a:latin typeface="+mn-lt"/>
                        <a:ea typeface="+mn-ea"/>
                        <a:cs typeface="+mn-cs"/>
                      </a:endParaRPr>
                    </a:p>
                  </a:txBody>
                  <a:tcPr marL="9525" marR="9525" marT="9525" marB="0">
                    <a:solidFill>
                      <a:schemeClr val="bg2">
                        <a:lumMod val="75000"/>
                      </a:schemeClr>
                    </a:solidFill>
                  </a:tcPr>
                </a:tc>
                <a:tc>
                  <a:txBody>
                    <a:bodyPr/>
                    <a:lstStyle/>
                    <a:p>
                      <a:pPr marL="0" algn="r" defTabSz="914400" rtl="0" eaLnBrk="1" fontAlgn="b" latinLnBrk="0" hangingPunct="1"/>
                      <a:r>
                        <a:rPr lang="en-GB" sz="1600" u="none" strike="noStrike" kern="1200" dirty="0" smtClean="0">
                          <a:effectLst/>
                        </a:rPr>
                        <a:t>776,584 </a:t>
                      </a:r>
                      <a:endParaRPr lang="en-GB" sz="1600" u="none" strike="noStrike" kern="1200" dirty="0">
                        <a:solidFill>
                          <a:schemeClr val="dk1"/>
                        </a:solidFill>
                        <a:effectLst/>
                        <a:latin typeface="+mn-lt"/>
                        <a:ea typeface="+mn-ea"/>
                        <a:cs typeface="+mn-cs"/>
                      </a:endParaRPr>
                    </a:p>
                  </a:txBody>
                  <a:tcPr marL="9525" marR="9525" marT="9525" marB="0">
                    <a:solidFill>
                      <a:schemeClr val="bg1">
                        <a:lumMod val="85000"/>
                      </a:schemeClr>
                    </a:solidFill>
                  </a:tcPr>
                </a:tc>
                <a:tc>
                  <a:txBody>
                    <a:bodyPr/>
                    <a:lstStyle/>
                    <a:p>
                      <a:pPr algn="r" rtl="0" fontAlgn="b"/>
                      <a:r>
                        <a:rPr lang="en-GB" sz="1600" u="none" strike="noStrike" kern="1200" dirty="0">
                          <a:effectLst/>
                        </a:rPr>
                        <a:t>57%</a:t>
                      </a:r>
                      <a:endParaRPr lang="en-GB" sz="1600" u="none" strike="noStrike" kern="1200" dirty="0">
                        <a:solidFill>
                          <a:schemeClr val="dk1"/>
                        </a:solidFill>
                        <a:effectLst/>
                        <a:latin typeface="+mn-lt"/>
                        <a:ea typeface="+mn-ea"/>
                        <a:cs typeface="+mn-cs"/>
                      </a:endParaRPr>
                    </a:p>
                  </a:txBody>
                  <a:tcPr marL="9525" marR="9525" marT="9525" marB="0" anchor="b">
                    <a:solidFill>
                      <a:schemeClr val="accent3">
                        <a:lumMod val="60000"/>
                        <a:lumOff val="40000"/>
                      </a:schemeClr>
                    </a:solidFill>
                  </a:tcPr>
                </a:tc>
                <a:extLst>
                  <a:ext uri="{0D108BD9-81ED-4DB2-BD59-A6C34878D82A}">
                    <a16:rowId xmlns:a16="http://schemas.microsoft.com/office/drawing/2014/main" val="455695006"/>
                  </a:ext>
                </a:extLst>
              </a:tr>
              <a:tr h="497628">
                <a:tc>
                  <a:txBody>
                    <a:bodyPr/>
                    <a:lstStyle/>
                    <a:p>
                      <a:pPr algn="l" rtl="0" fontAlgn="b"/>
                      <a:r>
                        <a:rPr lang="en-GB" sz="1600" u="none" strike="noStrike" dirty="0">
                          <a:effectLst/>
                        </a:rPr>
                        <a:t>Mpumalanga</a:t>
                      </a:r>
                      <a:endParaRPr lang="en-GB" sz="1600" b="0" i="0" u="none" strike="noStrike" dirty="0">
                        <a:solidFill>
                          <a:srgbClr val="000000"/>
                        </a:solidFill>
                        <a:effectLst/>
                        <a:latin typeface="+mn-lt"/>
                      </a:endParaRPr>
                    </a:p>
                  </a:txBody>
                  <a:tcPr marL="8241" marR="8241" marT="8241" marB="0"/>
                </a:tc>
                <a:tc>
                  <a:txBody>
                    <a:bodyPr/>
                    <a:lstStyle/>
                    <a:p>
                      <a:pPr algn="r" rtl="0" fontAlgn="b"/>
                      <a:r>
                        <a:rPr lang="en-GB" sz="1600" u="none" strike="noStrike">
                          <a:effectLst/>
                        </a:rPr>
                        <a:t>4,592,187</a:t>
                      </a:r>
                      <a:endParaRPr lang="en-GB" sz="1600" b="0" i="0" u="none" strike="noStrike">
                        <a:solidFill>
                          <a:srgbClr val="000000"/>
                        </a:solidFill>
                        <a:effectLst/>
                        <a:latin typeface="+mn-lt"/>
                      </a:endParaRPr>
                    </a:p>
                  </a:txBody>
                  <a:tcPr marL="8241" marR="8241" marT="8241" marB="0"/>
                </a:tc>
                <a:tc>
                  <a:txBody>
                    <a:bodyPr/>
                    <a:lstStyle/>
                    <a:p>
                      <a:pPr marL="0" algn="r" defTabSz="914400" rtl="0" eaLnBrk="1" fontAlgn="b" latinLnBrk="0" hangingPunct="1"/>
                      <a:r>
                        <a:rPr lang="en-GB" sz="1600" u="none" strike="noStrike" kern="1200" dirty="0">
                          <a:effectLst/>
                        </a:rPr>
                        <a:t>1,549,661</a:t>
                      </a:r>
                      <a:endParaRPr lang="en-GB" sz="1600" u="none" strike="noStrike" kern="1200" dirty="0">
                        <a:solidFill>
                          <a:schemeClr val="dk1"/>
                        </a:solidFill>
                        <a:effectLst/>
                        <a:latin typeface="+mn-lt"/>
                        <a:ea typeface="+mn-ea"/>
                        <a:cs typeface="+mn-cs"/>
                      </a:endParaRPr>
                    </a:p>
                  </a:txBody>
                  <a:tcPr marL="9525" marR="9525" marT="9525" marB="0">
                    <a:solidFill>
                      <a:schemeClr val="bg2">
                        <a:lumMod val="75000"/>
                      </a:schemeClr>
                    </a:solidFill>
                  </a:tcPr>
                </a:tc>
                <a:tc>
                  <a:txBody>
                    <a:bodyPr/>
                    <a:lstStyle/>
                    <a:p>
                      <a:pPr marL="0" algn="r" defTabSz="914400" rtl="0" eaLnBrk="1" fontAlgn="b" latinLnBrk="0" hangingPunct="1"/>
                      <a:r>
                        <a:rPr lang="en-GB" sz="1600" u="none" strike="noStrike" kern="1200" dirty="0" smtClean="0">
                          <a:effectLst/>
                        </a:rPr>
                        <a:t>470,537 </a:t>
                      </a:r>
                      <a:endParaRPr lang="en-GB" sz="1600" u="none" strike="noStrike" kern="1200" dirty="0">
                        <a:solidFill>
                          <a:schemeClr val="dk1"/>
                        </a:solidFill>
                        <a:effectLst/>
                        <a:latin typeface="+mn-lt"/>
                        <a:ea typeface="+mn-ea"/>
                        <a:cs typeface="+mn-cs"/>
                      </a:endParaRPr>
                    </a:p>
                  </a:txBody>
                  <a:tcPr marL="9525" marR="9525" marT="9525" marB="0">
                    <a:solidFill>
                      <a:schemeClr val="bg1">
                        <a:lumMod val="85000"/>
                      </a:schemeClr>
                    </a:solidFill>
                  </a:tcPr>
                </a:tc>
                <a:tc>
                  <a:txBody>
                    <a:bodyPr/>
                    <a:lstStyle/>
                    <a:p>
                      <a:pPr algn="r" rtl="0" fontAlgn="b"/>
                      <a:r>
                        <a:rPr lang="en-GB" sz="1600" u="none" strike="noStrike" kern="1200" dirty="0">
                          <a:effectLst/>
                        </a:rPr>
                        <a:t>44%</a:t>
                      </a:r>
                      <a:endParaRPr lang="en-GB" sz="1600" u="none" strike="noStrike" kern="1200" dirty="0">
                        <a:solidFill>
                          <a:schemeClr val="dk1"/>
                        </a:solidFill>
                        <a:effectLst/>
                        <a:latin typeface="+mn-lt"/>
                        <a:ea typeface="+mn-ea"/>
                        <a:cs typeface="+mn-cs"/>
                      </a:endParaRPr>
                    </a:p>
                  </a:txBody>
                  <a:tcPr marL="9525" marR="9525" marT="9525" marB="0" anchor="b">
                    <a:solidFill>
                      <a:schemeClr val="accent3">
                        <a:lumMod val="60000"/>
                        <a:lumOff val="40000"/>
                      </a:schemeClr>
                    </a:solidFill>
                  </a:tcPr>
                </a:tc>
                <a:extLst>
                  <a:ext uri="{0D108BD9-81ED-4DB2-BD59-A6C34878D82A}">
                    <a16:rowId xmlns:a16="http://schemas.microsoft.com/office/drawing/2014/main" val="1796802010"/>
                  </a:ext>
                </a:extLst>
              </a:tr>
              <a:tr h="497628">
                <a:tc>
                  <a:txBody>
                    <a:bodyPr/>
                    <a:lstStyle/>
                    <a:p>
                      <a:pPr algn="l" rtl="0" fontAlgn="b"/>
                      <a:r>
                        <a:rPr lang="en-GB" sz="1600" u="none" strike="noStrike" dirty="0">
                          <a:effectLst/>
                        </a:rPr>
                        <a:t>North West</a:t>
                      </a:r>
                      <a:endParaRPr lang="en-GB" sz="1600" b="0" i="0" u="none" strike="noStrike" dirty="0">
                        <a:solidFill>
                          <a:srgbClr val="000000"/>
                        </a:solidFill>
                        <a:effectLst/>
                        <a:latin typeface="+mn-lt"/>
                      </a:endParaRPr>
                    </a:p>
                  </a:txBody>
                  <a:tcPr marL="8241" marR="8241" marT="8241" marB="0"/>
                </a:tc>
                <a:tc>
                  <a:txBody>
                    <a:bodyPr/>
                    <a:lstStyle/>
                    <a:p>
                      <a:pPr algn="r" rtl="0" fontAlgn="b"/>
                      <a:r>
                        <a:rPr lang="en-GB" sz="1600" u="none" strike="noStrike">
                          <a:effectLst/>
                        </a:rPr>
                        <a:t>4,027,160</a:t>
                      </a:r>
                      <a:endParaRPr lang="en-GB" sz="1600" b="0" i="0" u="none" strike="noStrike">
                        <a:solidFill>
                          <a:srgbClr val="000000"/>
                        </a:solidFill>
                        <a:effectLst/>
                        <a:latin typeface="+mn-lt"/>
                      </a:endParaRPr>
                    </a:p>
                  </a:txBody>
                  <a:tcPr marL="8241" marR="8241" marT="8241" marB="0"/>
                </a:tc>
                <a:tc>
                  <a:txBody>
                    <a:bodyPr/>
                    <a:lstStyle/>
                    <a:p>
                      <a:pPr marL="0" algn="r" defTabSz="914400" rtl="0" eaLnBrk="1" fontAlgn="b" latinLnBrk="0" hangingPunct="1"/>
                      <a:r>
                        <a:rPr lang="en-GB" sz="1600" u="none" strike="noStrike" kern="1200" dirty="0">
                          <a:effectLst/>
                        </a:rPr>
                        <a:t>1,285,198</a:t>
                      </a:r>
                      <a:endParaRPr lang="en-GB" sz="1600" u="none" strike="noStrike" kern="1200" dirty="0">
                        <a:solidFill>
                          <a:schemeClr val="dk1"/>
                        </a:solidFill>
                        <a:effectLst/>
                        <a:latin typeface="+mn-lt"/>
                        <a:ea typeface="+mn-ea"/>
                        <a:cs typeface="+mn-cs"/>
                      </a:endParaRPr>
                    </a:p>
                  </a:txBody>
                  <a:tcPr marL="9525" marR="9525" marT="9525" marB="0">
                    <a:solidFill>
                      <a:schemeClr val="bg2">
                        <a:lumMod val="75000"/>
                      </a:schemeClr>
                    </a:solidFill>
                  </a:tcPr>
                </a:tc>
                <a:tc>
                  <a:txBody>
                    <a:bodyPr/>
                    <a:lstStyle/>
                    <a:p>
                      <a:pPr marL="0" algn="r" defTabSz="914400" rtl="0" eaLnBrk="1" fontAlgn="b" latinLnBrk="0" hangingPunct="1"/>
                      <a:r>
                        <a:rPr lang="en-GB" sz="1600" u="none" strike="noStrike" kern="1200" dirty="0" smtClean="0">
                          <a:effectLst/>
                        </a:rPr>
                        <a:t>382,917 </a:t>
                      </a:r>
                      <a:endParaRPr lang="en-GB" sz="1600" u="none" strike="noStrike" kern="1200" dirty="0">
                        <a:solidFill>
                          <a:schemeClr val="dk1"/>
                        </a:solidFill>
                        <a:effectLst/>
                        <a:latin typeface="+mn-lt"/>
                        <a:ea typeface="+mn-ea"/>
                        <a:cs typeface="+mn-cs"/>
                      </a:endParaRPr>
                    </a:p>
                  </a:txBody>
                  <a:tcPr marL="9525" marR="9525" marT="9525" marB="0">
                    <a:solidFill>
                      <a:schemeClr val="bg1">
                        <a:lumMod val="85000"/>
                      </a:schemeClr>
                    </a:solidFill>
                  </a:tcPr>
                </a:tc>
                <a:tc>
                  <a:txBody>
                    <a:bodyPr/>
                    <a:lstStyle/>
                    <a:p>
                      <a:pPr algn="r" rtl="0" fontAlgn="b"/>
                      <a:r>
                        <a:rPr lang="en-GB" sz="1600" u="none" strike="noStrike" kern="1200" dirty="0">
                          <a:effectLst/>
                        </a:rPr>
                        <a:t>41%</a:t>
                      </a:r>
                      <a:endParaRPr lang="en-GB" sz="1600" u="none" strike="noStrike" kern="1200" dirty="0">
                        <a:solidFill>
                          <a:schemeClr val="dk1"/>
                        </a:solidFill>
                        <a:effectLst/>
                        <a:latin typeface="+mn-lt"/>
                        <a:ea typeface="+mn-ea"/>
                        <a:cs typeface="+mn-cs"/>
                      </a:endParaRPr>
                    </a:p>
                  </a:txBody>
                  <a:tcPr marL="9525" marR="9525" marT="9525" marB="0" anchor="b">
                    <a:solidFill>
                      <a:schemeClr val="accent3">
                        <a:lumMod val="60000"/>
                        <a:lumOff val="40000"/>
                      </a:schemeClr>
                    </a:solidFill>
                  </a:tcPr>
                </a:tc>
                <a:extLst>
                  <a:ext uri="{0D108BD9-81ED-4DB2-BD59-A6C34878D82A}">
                    <a16:rowId xmlns:a16="http://schemas.microsoft.com/office/drawing/2014/main" val="1880865889"/>
                  </a:ext>
                </a:extLst>
              </a:tr>
              <a:tr h="497628">
                <a:tc>
                  <a:txBody>
                    <a:bodyPr/>
                    <a:lstStyle/>
                    <a:p>
                      <a:pPr algn="l" rtl="0" fontAlgn="b"/>
                      <a:r>
                        <a:rPr lang="en-GB" sz="1600" u="none" strike="noStrike" dirty="0">
                          <a:effectLst/>
                        </a:rPr>
                        <a:t>Northern Cape</a:t>
                      </a:r>
                      <a:endParaRPr lang="en-GB" sz="1600" b="0" i="0" u="none" strike="noStrike" dirty="0">
                        <a:solidFill>
                          <a:srgbClr val="000000"/>
                        </a:solidFill>
                        <a:effectLst/>
                        <a:latin typeface="+mn-lt"/>
                      </a:endParaRPr>
                    </a:p>
                  </a:txBody>
                  <a:tcPr marL="8241" marR="8241" marT="8241" marB="0"/>
                </a:tc>
                <a:tc>
                  <a:txBody>
                    <a:bodyPr/>
                    <a:lstStyle/>
                    <a:p>
                      <a:pPr algn="r" rtl="0" fontAlgn="b"/>
                      <a:r>
                        <a:rPr lang="en-GB" sz="1600" u="none" strike="noStrike">
                          <a:effectLst/>
                        </a:rPr>
                        <a:t>1,263,875</a:t>
                      </a:r>
                      <a:endParaRPr lang="en-GB" sz="1600" b="0" i="0" u="none" strike="noStrike">
                        <a:solidFill>
                          <a:srgbClr val="000000"/>
                        </a:solidFill>
                        <a:effectLst/>
                        <a:latin typeface="+mn-lt"/>
                      </a:endParaRPr>
                    </a:p>
                  </a:txBody>
                  <a:tcPr marL="8241" marR="8241" marT="8241" marB="0"/>
                </a:tc>
                <a:tc>
                  <a:txBody>
                    <a:bodyPr/>
                    <a:lstStyle/>
                    <a:p>
                      <a:pPr marL="0" algn="r" defTabSz="914400" rtl="0" eaLnBrk="1" fontAlgn="b" latinLnBrk="0" hangingPunct="1"/>
                      <a:r>
                        <a:rPr lang="en-GB" sz="1600" u="none" strike="noStrike" kern="1200" dirty="0">
                          <a:effectLst/>
                        </a:rPr>
                        <a:t>498,929</a:t>
                      </a:r>
                      <a:endParaRPr lang="en-GB" sz="1600" u="none" strike="noStrike" kern="1200" dirty="0">
                        <a:solidFill>
                          <a:schemeClr val="dk1"/>
                        </a:solidFill>
                        <a:effectLst/>
                        <a:latin typeface="+mn-lt"/>
                        <a:ea typeface="+mn-ea"/>
                        <a:cs typeface="+mn-cs"/>
                      </a:endParaRPr>
                    </a:p>
                  </a:txBody>
                  <a:tcPr marL="9525" marR="9525" marT="9525" marB="0">
                    <a:solidFill>
                      <a:schemeClr val="bg2">
                        <a:lumMod val="75000"/>
                      </a:schemeClr>
                    </a:solidFill>
                  </a:tcPr>
                </a:tc>
                <a:tc>
                  <a:txBody>
                    <a:bodyPr/>
                    <a:lstStyle/>
                    <a:p>
                      <a:pPr marL="0" algn="r" defTabSz="914400" rtl="0" eaLnBrk="1" fontAlgn="b" latinLnBrk="0" hangingPunct="1"/>
                      <a:r>
                        <a:rPr lang="en-GB" sz="1600" u="none" strike="noStrike" kern="1200" dirty="0" smtClean="0">
                          <a:effectLst/>
                        </a:rPr>
                        <a:t>107,728 </a:t>
                      </a:r>
                      <a:endParaRPr lang="en-GB" sz="1600" u="none" strike="noStrike" kern="1200" dirty="0">
                        <a:solidFill>
                          <a:schemeClr val="dk1"/>
                        </a:solidFill>
                        <a:effectLst/>
                        <a:latin typeface="+mn-lt"/>
                        <a:ea typeface="+mn-ea"/>
                        <a:cs typeface="+mn-cs"/>
                      </a:endParaRPr>
                    </a:p>
                  </a:txBody>
                  <a:tcPr marL="9525" marR="9525" marT="9525" marB="0">
                    <a:solidFill>
                      <a:schemeClr val="bg1">
                        <a:lumMod val="85000"/>
                      </a:schemeClr>
                    </a:solidFill>
                  </a:tcPr>
                </a:tc>
                <a:tc>
                  <a:txBody>
                    <a:bodyPr/>
                    <a:lstStyle/>
                    <a:p>
                      <a:pPr algn="r" rtl="0" fontAlgn="b"/>
                      <a:r>
                        <a:rPr lang="en-GB" sz="1600" u="none" strike="noStrike" kern="1200" dirty="0">
                          <a:effectLst/>
                        </a:rPr>
                        <a:t>48%</a:t>
                      </a:r>
                      <a:endParaRPr lang="en-GB" sz="1600" u="none" strike="noStrike" kern="1200" dirty="0">
                        <a:solidFill>
                          <a:schemeClr val="dk1"/>
                        </a:solidFill>
                        <a:effectLst/>
                        <a:latin typeface="+mn-lt"/>
                        <a:ea typeface="+mn-ea"/>
                        <a:cs typeface="+mn-cs"/>
                      </a:endParaRPr>
                    </a:p>
                  </a:txBody>
                  <a:tcPr marL="9525" marR="9525" marT="9525" marB="0" anchor="b">
                    <a:solidFill>
                      <a:schemeClr val="accent3">
                        <a:lumMod val="60000"/>
                        <a:lumOff val="40000"/>
                      </a:schemeClr>
                    </a:solidFill>
                  </a:tcPr>
                </a:tc>
                <a:extLst>
                  <a:ext uri="{0D108BD9-81ED-4DB2-BD59-A6C34878D82A}">
                    <a16:rowId xmlns:a16="http://schemas.microsoft.com/office/drawing/2014/main" val="4267907114"/>
                  </a:ext>
                </a:extLst>
              </a:tr>
              <a:tr h="497628">
                <a:tc>
                  <a:txBody>
                    <a:bodyPr/>
                    <a:lstStyle/>
                    <a:p>
                      <a:pPr algn="l" rtl="0" fontAlgn="b"/>
                      <a:r>
                        <a:rPr lang="en-GB" sz="1600" u="none" strike="noStrike" dirty="0">
                          <a:effectLst/>
                        </a:rPr>
                        <a:t>Western Cape</a:t>
                      </a:r>
                      <a:endParaRPr lang="en-GB" sz="1600" b="0" i="0" u="none" strike="noStrike" dirty="0">
                        <a:solidFill>
                          <a:srgbClr val="000000"/>
                        </a:solidFill>
                        <a:effectLst/>
                        <a:latin typeface="+mn-lt"/>
                      </a:endParaRPr>
                    </a:p>
                  </a:txBody>
                  <a:tcPr marL="8241" marR="8241" marT="8241" marB="0"/>
                </a:tc>
                <a:tc>
                  <a:txBody>
                    <a:bodyPr/>
                    <a:lstStyle/>
                    <a:p>
                      <a:pPr algn="r" rtl="0" fontAlgn="b"/>
                      <a:r>
                        <a:rPr lang="en-GB" sz="1600" u="none" strike="noStrike">
                          <a:effectLst/>
                        </a:rPr>
                        <a:t>6,844,272</a:t>
                      </a:r>
                      <a:endParaRPr lang="en-GB" sz="1600" b="0" i="0" u="none" strike="noStrike">
                        <a:solidFill>
                          <a:srgbClr val="000000"/>
                        </a:solidFill>
                        <a:effectLst/>
                        <a:latin typeface="+mn-lt"/>
                      </a:endParaRPr>
                    </a:p>
                  </a:txBody>
                  <a:tcPr marL="8241" marR="8241" marT="8241" marB="0"/>
                </a:tc>
                <a:tc>
                  <a:txBody>
                    <a:bodyPr/>
                    <a:lstStyle/>
                    <a:p>
                      <a:pPr marL="0" algn="r" defTabSz="914400" rtl="0" eaLnBrk="1" fontAlgn="b" latinLnBrk="0" hangingPunct="1"/>
                      <a:r>
                        <a:rPr lang="en-GB" sz="1600" u="none" strike="noStrike" kern="1200" dirty="0">
                          <a:effectLst/>
                        </a:rPr>
                        <a:t>1,651,085</a:t>
                      </a:r>
                      <a:endParaRPr lang="en-GB" sz="1600" u="none" strike="noStrike" kern="1200" dirty="0">
                        <a:solidFill>
                          <a:schemeClr val="dk1"/>
                        </a:solidFill>
                        <a:effectLst/>
                        <a:latin typeface="+mn-lt"/>
                        <a:ea typeface="+mn-ea"/>
                        <a:cs typeface="+mn-cs"/>
                      </a:endParaRPr>
                    </a:p>
                  </a:txBody>
                  <a:tcPr marL="9525" marR="9525" marT="9525" marB="0">
                    <a:solidFill>
                      <a:schemeClr val="bg2">
                        <a:lumMod val="75000"/>
                      </a:schemeClr>
                    </a:solidFill>
                  </a:tcPr>
                </a:tc>
                <a:tc>
                  <a:txBody>
                    <a:bodyPr/>
                    <a:lstStyle/>
                    <a:p>
                      <a:pPr marL="0" algn="r" defTabSz="914400" rtl="0" eaLnBrk="1" fontAlgn="b" latinLnBrk="0" hangingPunct="1"/>
                      <a:r>
                        <a:rPr lang="en-GB" sz="1600" u="none" strike="noStrike" kern="1200" dirty="0" smtClean="0">
                          <a:effectLst/>
                        </a:rPr>
                        <a:t>369,891 </a:t>
                      </a:r>
                      <a:endParaRPr lang="en-GB" sz="1600" u="none" strike="noStrike" kern="1200" dirty="0">
                        <a:solidFill>
                          <a:schemeClr val="dk1"/>
                        </a:solidFill>
                        <a:effectLst/>
                        <a:latin typeface="+mn-lt"/>
                        <a:ea typeface="+mn-ea"/>
                        <a:cs typeface="+mn-cs"/>
                      </a:endParaRPr>
                    </a:p>
                  </a:txBody>
                  <a:tcPr marL="9525" marR="9525" marT="9525" marB="0">
                    <a:solidFill>
                      <a:schemeClr val="bg1">
                        <a:lumMod val="85000"/>
                      </a:schemeClr>
                    </a:solidFill>
                  </a:tcPr>
                </a:tc>
                <a:tc>
                  <a:txBody>
                    <a:bodyPr/>
                    <a:lstStyle/>
                    <a:p>
                      <a:pPr algn="r" rtl="0" fontAlgn="b"/>
                      <a:r>
                        <a:rPr lang="en-GB" sz="1600" u="none" strike="noStrike" kern="1200" dirty="0">
                          <a:effectLst/>
                        </a:rPr>
                        <a:t>30%</a:t>
                      </a:r>
                      <a:endParaRPr lang="en-GB" sz="1600" u="none" strike="noStrike" kern="1200" dirty="0">
                        <a:solidFill>
                          <a:schemeClr val="dk1"/>
                        </a:solidFill>
                        <a:effectLst/>
                        <a:latin typeface="+mn-lt"/>
                        <a:ea typeface="+mn-ea"/>
                        <a:cs typeface="+mn-cs"/>
                      </a:endParaRPr>
                    </a:p>
                  </a:txBody>
                  <a:tcPr marL="9525" marR="9525" marT="9525" marB="0" anchor="b">
                    <a:solidFill>
                      <a:schemeClr val="accent3">
                        <a:lumMod val="60000"/>
                        <a:lumOff val="40000"/>
                      </a:schemeClr>
                    </a:solidFill>
                  </a:tcPr>
                </a:tc>
                <a:extLst>
                  <a:ext uri="{0D108BD9-81ED-4DB2-BD59-A6C34878D82A}">
                    <a16:rowId xmlns:a16="http://schemas.microsoft.com/office/drawing/2014/main" val="3031305995"/>
                  </a:ext>
                </a:extLst>
              </a:tr>
              <a:tr h="497628">
                <a:tc>
                  <a:txBody>
                    <a:bodyPr/>
                    <a:lstStyle/>
                    <a:p>
                      <a:pPr algn="l" rtl="0" fontAlgn="b"/>
                      <a:r>
                        <a:rPr lang="en-GB" sz="1600" b="1" u="none" strike="noStrike" dirty="0">
                          <a:effectLst/>
                        </a:rPr>
                        <a:t>South Africa</a:t>
                      </a:r>
                      <a:endParaRPr lang="en-GB" sz="1600" b="1" i="0" u="none" strike="noStrike" dirty="0">
                        <a:solidFill>
                          <a:srgbClr val="000000"/>
                        </a:solidFill>
                        <a:effectLst/>
                        <a:latin typeface="+mn-lt"/>
                      </a:endParaRPr>
                    </a:p>
                  </a:txBody>
                  <a:tcPr marL="8241" marR="8241" marT="8241" marB="0">
                    <a:solidFill>
                      <a:schemeClr val="tx1">
                        <a:lumMod val="50000"/>
                        <a:lumOff val="50000"/>
                      </a:schemeClr>
                    </a:solidFill>
                  </a:tcPr>
                </a:tc>
                <a:tc>
                  <a:txBody>
                    <a:bodyPr/>
                    <a:lstStyle/>
                    <a:p>
                      <a:pPr algn="r" rtl="0" fontAlgn="b"/>
                      <a:r>
                        <a:rPr lang="en-GB" sz="1600" b="1" u="none" strike="noStrike" dirty="0">
                          <a:effectLst/>
                        </a:rPr>
                        <a:t>58,775,022</a:t>
                      </a:r>
                      <a:endParaRPr lang="en-GB" sz="1600" b="1" i="0" u="none" strike="noStrike" dirty="0">
                        <a:solidFill>
                          <a:srgbClr val="000000"/>
                        </a:solidFill>
                        <a:effectLst/>
                        <a:latin typeface="+mn-lt"/>
                      </a:endParaRPr>
                    </a:p>
                  </a:txBody>
                  <a:tcPr marL="8241" marR="8241" marT="8241" marB="0">
                    <a:solidFill>
                      <a:schemeClr val="tx1">
                        <a:lumMod val="50000"/>
                        <a:lumOff val="50000"/>
                      </a:schemeClr>
                    </a:solidFill>
                  </a:tcPr>
                </a:tc>
                <a:tc>
                  <a:txBody>
                    <a:bodyPr/>
                    <a:lstStyle/>
                    <a:p>
                      <a:pPr marL="0" algn="r" defTabSz="914400" rtl="0" eaLnBrk="1" fontAlgn="b" latinLnBrk="0" hangingPunct="1"/>
                      <a:r>
                        <a:rPr lang="en-GB" sz="1600" b="1" u="none" strike="noStrike" kern="1200" dirty="0">
                          <a:effectLst/>
                        </a:rPr>
                        <a:t>18,369,977</a:t>
                      </a:r>
                      <a:endParaRPr lang="en-GB" sz="1600" b="1" u="none" strike="noStrike" kern="1200" dirty="0">
                        <a:solidFill>
                          <a:schemeClr val="dk1"/>
                        </a:solidFill>
                        <a:effectLst/>
                        <a:latin typeface="+mn-lt"/>
                        <a:ea typeface="+mn-ea"/>
                        <a:cs typeface="+mn-cs"/>
                      </a:endParaRPr>
                    </a:p>
                  </a:txBody>
                  <a:tcPr marL="9525" marR="9525" marT="9525" marB="0">
                    <a:solidFill>
                      <a:schemeClr val="tx1">
                        <a:lumMod val="50000"/>
                        <a:lumOff val="50000"/>
                      </a:schemeClr>
                    </a:solidFill>
                  </a:tcPr>
                </a:tc>
                <a:tc>
                  <a:txBody>
                    <a:bodyPr/>
                    <a:lstStyle/>
                    <a:p>
                      <a:pPr marL="0" algn="r" defTabSz="914400" rtl="0" eaLnBrk="1" fontAlgn="b" latinLnBrk="0" hangingPunct="1"/>
                      <a:r>
                        <a:rPr lang="en-GB" sz="1600" b="1" u="none" strike="noStrike" kern="1200" dirty="0" smtClean="0">
                          <a:effectLst/>
                        </a:rPr>
                        <a:t>5,577,023 </a:t>
                      </a:r>
                      <a:endParaRPr lang="en-GB" sz="1600" b="1" u="none" strike="noStrike" kern="1200" dirty="0">
                        <a:solidFill>
                          <a:schemeClr val="dk1"/>
                        </a:solidFill>
                        <a:effectLst/>
                        <a:latin typeface="+mn-lt"/>
                        <a:ea typeface="+mn-ea"/>
                        <a:cs typeface="+mn-cs"/>
                      </a:endParaRPr>
                    </a:p>
                  </a:txBody>
                  <a:tcPr marL="9525" marR="9525" marT="9525" marB="0">
                    <a:solidFill>
                      <a:schemeClr val="tx1">
                        <a:lumMod val="50000"/>
                        <a:lumOff val="50000"/>
                      </a:schemeClr>
                    </a:solidFill>
                  </a:tcPr>
                </a:tc>
                <a:tc>
                  <a:txBody>
                    <a:bodyPr/>
                    <a:lstStyle/>
                    <a:p>
                      <a:pPr algn="r" rtl="0" fontAlgn="b"/>
                      <a:r>
                        <a:rPr lang="en-GB" sz="1600" b="1" u="none" strike="noStrike" kern="1200" dirty="0">
                          <a:effectLst/>
                        </a:rPr>
                        <a:t>41%</a:t>
                      </a:r>
                      <a:endParaRPr lang="en-GB" sz="1600" b="1" u="none" strike="noStrike" kern="1200" dirty="0">
                        <a:solidFill>
                          <a:schemeClr val="dk1"/>
                        </a:solidFill>
                        <a:effectLst/>
                        <a:latin typeface="+mn-lt"/>
                        <a:ea typeface="+mn-ea"/>
                        <a:cs typeface="+mn-cs"/>
                      </a:endParaRPr>
                    </a:p>
                  </a:txBody>
                  <a:tcPr marL="9525" marR="9525" marT="9525" marB="0" anchor="b">
                    <a:solidFill>
                      <a:schemeClr val="tx1">
                        <a:lumMod val="50000"/>
                        <a:lumOff val="50000"/>
                      </a:schemeClr>
                    </a:solidFill>
                  </a:tcPr>
                </a:tc>
                <a:extLst>
                  <a:ext uri="{0D108BD9-81ED-4DB2-BD59-A6C34878D82A}">
                    <a16:rowId xmlns:a16="http://schemas.microsoft.com/office/drawing/2014/main" val="906957777"/>
                  </a:ext>
                </a:extLst>
              </a:tr>
            </a:tbl>
          </a:graphicData>
        </a:graphic>
      </p:graphicFrame>
    </p:spTree>
    <p:extLst>
      <p:ext uri="{BB962C8B-B14F-4D97-AF65-F5344CB8AC3E}">
        <p14:creationId xmlns:p14="http://schemas.microsoft.com/office/powerpoint/2010/main" val="1575859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008" y="1068780"/>
            <a:ext cx="11649693" cy="5364678"/>
          </a:xfrm>
        </p:spPr>
        <p:txBody>
          <a:bodyPr>
            <a:normAutofit/>
          </a:bodyPr>
          <a:lstStyle/>
          <a:p>
            <a:pPr algn="just">
              <a:lnSpc>
                <a:spcPct val="120000"/>
              </a:lnSpc>
              <a:spcBef>
                <a:spcPts val="0"/>
              </a:spcBef>
              <a:buFont typeface="Wingdings" panose="05000000000000000000" pitchFamily="2" charset="2"/>
              <a:buChar char="Ø"/>
            </a:pPr>
            <a:endParaRPr lang="en-US" sz="1800" dirty="0">
              <a:latin typeface="Century Gothic" panose="020B0502020202020204" pitchFamily="34" charset="0"/>
            </a:endParaRPr>
          </a:p>
          <a:p>
            <a:pPr algn="just">
              <a:lnSpc>
                <a:spcPct val="120000"/>
              </a:lnSpc>
              <a:spcBef>
                <a:spcPts val="0"/>
              </a:spcBef>
              <a:buFont typeface="Wingdings" panose="05000000000000000000" pitchFamily="2" charset="2"/>
              <a:buChar char="Ø"/>
            </a:pPr>
            <a:endParaRPr lang="en-US" sz="1800" dirty="0">
              <a:latin typeface="Century Gothic" panose="020B0502020202020204" pitchFamily="34" charset="0"/>
            </a:endParaRPr>
          </a:p>
        </p:txBody>
      </p:sp>
      <p:sp>
        <p:nvSpPr>
          <p:cNvPr id="5" name="Slide Number Placeholder 4"/>
          <p:cNvSpPr>
            <a:spLocks noGrp="1"/>
          </p:cNvSpPr>
          <p:nvPr>
            <p:ph type="sldNum" sz="quarter" idx="12"/>
          </p:nvPr>
        </p:nvSpPr>
        <p:spPr/>
        <p:txBody>
          <a:bodyPr/>
          <a:lstStyle/>
          <a:p>
            <a:fld id="{0EEB7D3C-0E4C-4373-9A34-E7674E85243A}" type="slidenum">
              <a:rPr lang="en-ZA" smtClean="0"/>
              <a:t>9</a:t>
            </a:fld>
            <a:endParaRPr lang="en-ZA"/>
          </a:p>
        </p:txBody>
      </p:sp>
      <p:sp>
        <p:nvSpPr>
          <p:cNvPr id="7" name="Rectangle 6"/>
          <p:cNvSpPr/>
          <p:nvPr/>
        </p:nvSpPr>
        <p:spPr>
          <a:xfrm>
            <a:off x="83127" y="781774"/>
            <a:ext cx="11970327" cy="156378"/>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ZA" sz="965"/>
          </a:p>
        </p:txBody>
      </p:sp>
      <p:sp>
        <p:nvSpPr>
          <p:cNvPr id="8" name="Title 1"/>
          <p:cNvSpPr txBox="1">
            <a:spLocks/>
          </p:cNvSpPr>
          <p:nvPr/>
        </p:nvSpPr>
        <p:spPr>
          <a:xfrm>
            <a:off x="95004" y="71845"/>
            <a:ext cx="11970326" cy="7099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ZA" sz="2800" b="1" dirty="0" smtClean="0"/>
          </a:p>
          <a:p>
            <a:pPr algn="ctr"/>
            <a:r>
              <a:rPr lang="en-ZA" sz="2800" b="1" dirty="0" err="1" smtClean="0">
                <a:latin typeface="Century Gothic" panose="020B0502020202020204" pitchFamily="34" charset="0"/>
              </a:rPr>
              <a:t>Covid</a:t>
            </a:r>
            <a:r>
              <a:rPr lang="en-ZA" sz="2800" b="1" dirty="0" smtClean="0">
                <a:latin typeface="Century Gothic" panose="020B0502020202020204" pitchFamily="34" charset="0"/>
              </a:rPr>
              <a:t> 19 Response  </a:t>
            </a:r>
            <a:r>
              <a:rPr lang="en-ZA" sz="2800" b="1" dirty="0">
                <a:latin typeface="Century Gothic" panose="020B0502020202020204" pitchFamily="34" charset="0"/>
              </a:rPr>
              <a:t>– </a:t>
            </a:r>
            <a:r>
              <a:rPr lang="en-ZA" sz="2800" b="1" dirty="0" smtClean="0">
                <a:latin typeface="Century Gothic" panose="020B0502020202020204" pitchFamily="34" charset="0"/>
              </a:rPr>
              <a:t>Social Grants  and COVID19 SRD grant</a:t>
            </a:r>
            <a:endParaRPr lang="en-ZA" sz="2800" b="1" dirty="0">
              <a:latin typeface="Century Gothic" panose="020B0502020202020204" pitchFamily="34" charset="0"/>
            </a:endParaRPr>
          </a:p>
          <a:p>
            <a:pPr algn="ctr"/>
            <a:endParaRPr lang="en-ZA" sz="2800" b="1" dirty="0">
              <a:latin typeface="Century Gothic" panose="020B0502020202020204" pitchFamily="34" charset="0"/>
            </a:endParaRPr>
          </a:p>
        </p:txBody>
      </p:sp>
      <p:sp>
        <p:nvSpPr>
          <p:cNvPr id="9" name="Rectangle 8"/>
          <p:cNvSpPr/>
          <p:nvPr/>
        </p:nvSpPr>
        <p:spPr>
          <a:xfrm>
            <a:off x="95003" y="781774"/>
            <a:ext cx="11970327" cy="156378"/>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ZA" sz="965"/>
          </a:p>
        </p:txBody>
      </p:sp>
      <p:graphicFrame>
        <p:nvGraphicFramePr>
          <p:cNvPr id="11" name="Chart 10"/>
          <p:cNvGraphicFramePr/>
          <p:nvPr>
            <p:extLst>
              <p:ext uri="{D42A27DB-BD31-4B8C-83A1-F6EECF244321}">
                <p14:modId xmlns:p14="http://schemas.microsoft.com/office/powerpoint/2010/main" val="4037972280"/>
              </p:ext>
            </p:extLst>
          </p:nvPr>
        </p:nvGraphicFramePr>
        <p:xfrm>
          <a:off x="355107" y="1068780"/>
          <a:ext cx="5406501" cy="5724058"/>
        </p:xfrm>
        <a:graphic>
          <a:graphicData uri="http://schemas.openxmlformats.org/drawingml/2006/chart">
            <c:chart xmlns:c="http://schemas.openxmlformats.org/drawingml/2006/chart" xmlns:r="http://schemas.openxmlformats.org/officeDocument/2006/relationships" r:id="rId2"/>
          </a:graphicData>
        </a:graphic>
      </p:graphicFrame>
      <p:pic>
        <p:nvPicPr>
          <p:cNvPr id="12" name="Picture 11"/>
          <p:cNvPicPr>
            <a:picLocks noChangeAspect="1"/>
          </p:cNvPicPr>
          <p:nvPr/>
        </p:nvPicPr>
        <p:blipFill>
          <a:blip r:embed="rId3"/>
          <a:stretch>
            <a:fillRect/>
          </a:stretch>
        </p:blipFill>
        <p:spPr>
          <a:xfrm>
            <a:off x="5831707" y="1068779"/>
            <a:ext cx="8435701" cy="5724059"/>
          </a:xfrm>
          <a:prstGeom prst="rect">
            <a:avLst/>
          </a:prstGeom>
        </p:spPr>
      </p:pic>
    </p:spTree>
    <p:extLst>
      <p:ext uri="{BB962C8B-B14F-4D97-AF65-F5344CB8AC3E}">
        <p14:creationId xmlns:p14="http://schemas.microsoft.com/office/powerpoint/2010/main" val="37775648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5914</TotalTime>
  <Words>2382</Words>
  <Application>Microsoft Office PowerPoint</Application>
  <PresentationFormat>Widescreen</PresentationFormat>
  <Paragraphs>212</Paragraphs>
  <Slides>15</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Calibri Light</vt:lpstr>
      <vt:lpstr>Century Gothic</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Implementation and review of the MTSF 2019-2024</dc:title>
  <dc:creator>Lindsay Martin</dc:creator>
  <cp:lastModifiedBy>Josephilda Nhlapo-Hlope</cp:lastModifiedBy>
  <cp:revision>379</cp:revision>
  <cp:lastPrinted>2020-10-13T11:26:59Z</cp:lastPrinted>
  <dcterms:created xsi:type="dcterms:W3CDTF">2020-09-20T09:47:54Z</dcterms:created>
  <dcterms:modified xsi:type="dcterms:W3CDTF">2020-11-04T11:26:19Z</dcterms:modified>
</cp:coreProperties>
</file>