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sldIdLst>
    <p:sldId id="256" r:id="rId2"/>
    <p:sldId id="305" r:id="rId3"/>
    <p:sldId id="301" r:id="rId4"/>
    <p:sldId id="310" r:id="rId5"/>
    <p:sldId id="311" r:id="rId6"/>
    <p:sldId id="357" r:id="rId7"/>
    <p:sldId id="358" r:id="rId8"/>
    <p:sldId id="350" r:id="rId9"/>
    <p:sldId id="351" r:id="rId10"/>
    <p:sldId id="359" r:id="rId11"/>
    <p:sldId id="352" r:id="rId12"/>
    <p:sldId id="353" r:id="rId13"/>
    <p:sldId id="354" r:id="rId14"/>
    <p:sldId id="360" r:id="rId15"/>
    <p:sldId id="356" r:id="rId16"/>
    <p:sldId id="361" r:id="rId17"/>
    <p:sldId id="263"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4660"/>
  </p:normalViewPr>
  <p:slideViewPr>
    <p:cSldViewPr snapToGrid="0">
      <p:cViewPr varScale="1">
        <p:scale>
          <a:sx n="86" d="100"/>
          <a:sy n="86" d="100"/>
        </p:scale>
        <p:origin x="63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B6F4D5E3-1D30-481C-AD2A-13D759BD052E}" type="datetimeFigureOut">
              <a:rPr lang="fr-FR" smtClean="0"/>
              <a:t>11/11/2020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1572854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F4D5E3-1D30-481C-AD2A-13D759BD052E}" type="datetimeFigureOut">
              <a:rPr lang="fr-FR" smtClean="0"/>
              <a:t>11/11/2020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4186622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F4D5E3-1D30-481C-AD2A-13D759BD052E}" type="datetimeFigureOut">
              <a:rPr lang="fr-FR" smtClean="0"/>
              <a:t>11/11/2020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3114613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F4D5E3-1D30-481C-AD2A-13D759BD052E}" type="datetimeFigureOut">
              <a:rPr lang="fr-FR" smtClean="0"/>
              <a:t>11/11/2020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2095720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B6F4D5E3-1D30-481C-AD2A-13D759BD052E}" type="datetimeFigureOut">
              <a:rPr lang="fr-FR" smtClean="0"/>
              <a:t>11/11/2020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1689677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6F4D5E3-1D30-481C-AD2A-13D759BD052E}" type="datetimeFigureOut">
              <a:rPr lang="fr-FR" smtClean="0"/>
              <a:t>11/11/2020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1070062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6F4D5E3-1D30-481C-AD2A-13D759BD052E}" type="datetimeFigureOut">
              <a:rPr lang="fr-FR" smtClean="0"/>
              <a:t>11/11/2020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2218655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B6F4D5E3-1D30-481C-AD2A-13D759BD052E}" type="datetimeFigureOut">
              <a:rPr lang="fr-FR" smtClean="0"/>
              <a:t>11/11/2020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3201649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F4D5E3-1D30-481C-AD2A-13D759BD052E}" type="datetimeFigureOut">
              <a:rPr lang="fr-FR" smtClean="0"/>
              <a:t>11/11/2020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2201401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B6F4D5E3-1D30-481C-AD2A-13D759BD052E}" type="datetimeFigureOut">
              <a:rPr lang="fr-FR" smtClean="0"/>
              <a:t>11/11/2020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2271521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B6F4D5E3-1D30-481C-AD2A-13D759BD052E}" type="datetimeFigureOut">
              <a:rPr lang="fr-FR" smtClean="0"/>
              <a:t>11/11/2020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457E50-54B3-45B2-A984-00C89777A7B8}" type="slidenum">
              <a:rPr lang="fr-FR" smtClean="0"/>
              <a:t>‹#›</a:t>
            </a:fld>
            <a:endParaRPr lang="fr-FR"/>
          </a:p>
        </p:txBody>
      </p:sp>
    </p:spTree>
    <p:extLst>
      <p:ext uri="{BB962C8B-B14F-4D97-AF65-F5344CB8AC3E}">
        <p14:creationId xmlns:p14="http://schemas.microsoft.com/office/powerpoint/2010/main" val="989575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F4D5E3-1D30-481C-AD2A-13D759BD052E}" type="datetimeFigureOut">
              <a:rPr lang="fr-FR" smtClean="0"/>
              <a:t>11/11/2020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57E50-54B3-45B2-A984-00C89777A7B8}" type="slidenum">
              <a:rPr lang="fr-FR" smtClean="0"/>
              <a:t>‹#›</a:t>
            </a:fld>
            <a:endParaRPr lang="fr-FR"/>
          </a:p>
        </p:txBody>
      </p:sp>
    </p:spTree>
    <p:extLst>
      <p:ext uri="{BB962C8B-B14F-4D97-AF65-F5344CB8AC3E}">
        <p14:creationId xmlns:p14="http://schemas.microsoft.com/office/powerpoint/2010/main" val="2965690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cdc.europa.eu/en/publications-data/download-todays-data-geographic-distribution-covid-19-cases-worldwide"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3610" y="1965617"/>
            <a:ext cx="11648303" cy="1804525"/>
          </a:xfrm>
        </p:spPr>
        <p:txBody>
          <a:bodyPr>
            <a:noAutofit/>
          </a:bodyPr>
          <a:lstStyle/>
          <a:p>
            <a:pPr>
              <a:lnSpc>
                <a:spcPct val="100000"/>
              </a:lnSpc>
              <a:spcBef>
                <a:spcPts val="600"/>
              </a:spcBef>
              <a:spcAft>
                <a:spcPts val="1200"/>
              </a:spcAft>
            </a:pPr>
            <a:r>
              <a:rPr lang="en-US" sz="2800" b="1" dirty="0">
                <a:solidFill>
                  <a:srgbClr val="0070C0"/>
                </a:solidFill>
                <a:latin typeface="Verdana" panose="020B0604030504040204" pitchFamily="34" charset="0"/>
                <a:ea typeface="Verdana" panose="020B0604030504040204" pitchFamily="34" charset="0"/>
                <a:cs typeface="Arial" panose="020B0604020202020204" pitchFamily="34" charset="0"/>
              </a:rPr>
              <a:t>What lessons can we learn from Africa’s response to the COVID-19 pandemic?</a:t>
            </a:r>
            <a:br>
              <a:rPr lang="en-US" sz="2800" b="1" dirty="0">
                <a:solidFill>
                  <a:srgbClr val="0070C0"/>
                </a:solidFill>
                <a:latin typeface="Verdana" panose="020B0604030504040204" pitchFamily="34" charset="0"/>
                <a:ea typeface="Verdana" panose="020B0604030504040204" pitchFamily="34" charset="0"/>
                <a:cs typeface="Arial" panose="020B0604020202020204" pitchFamily="34" charset="0"/>
              </a:rPr>
            </a:br>
            <a:r>
              <a:rPr lang="en-US" sz="2800" b="1" dirty="0">
                <a:solidFill>
                  <a:srgbClr val="0070C0"/>
                </a:solidFill>
                <a:latin typeface="Verdana" panose="020B0604030504040204" pitchFamily="34" charset="0"/>
                <a:ea typeface="Verdana" panose="020B0604030504040204" pitchFamily="34" charset="0"/>
                <a:cs typeface="Arial" panose="020B0604020202020204" pitchFamily="34" charset="0"/>
              </a:rPr>
              <a:t>The case of Western Africa countries</a:t>
            </a:r>
            <a:endParaRPr lang="fr-FR" sz="2800" b="1" dirty="0">
              <a:solidFill>
                <a:srgbClr val="0070C0"/>
              </a:solidFill>
              <a:latin typeface="Verdana" panose="020B0604030504040204" pitchFamily="34" charset="0"/>
              <a:ea typeface="Verdana" panose="020B0604030504040204" pitchFamily="34" charset="0"/>
              <a:cs typeface="Arial" panose="020B0604020202020204" pitchFamily="34" charset="0"/>
            </a:endParaRPr>
          </a:p>
        </p:txBody>
      </p:sp>
      <p:sp>
        <p:nvSpPr>
          <p:cNvPr id="9" name="Sous-titre 2"/>
          <p:cNvSpPr txBox="1">
            <a:spLocks/>
          </p:cNvSpPr>
          <p:nvPr/>
        </p:nvSpPr>
        <p:spPr>
          <a:xfrm>
            <a:off x="1474763" y="4874583"/>
            <a:ext cx="9223717" cy="149808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800" dirty="0">
                <a:latin typeface="Arial" panose="020B0604020202020204" pitchFamily="34" charset="0"/>
                <a:ea typeface="Verdana" panose="020B0604030504040204" pitchFamily="34" charset="0"/>
                <a:cs typeface="Arial" panose="020B0604020202020204" pitchFamily="34" charset="0"/>
              </a:rPr>
              <a:t>Jean-François KOBIANE</a:t>
            </a:r>
            <a:endParaRPr lang="fr-FR" dirty="0">
              <a:latin typeface="Arial" panose="020B0604020202020204" pitchFamily="34" charset="0"/>
              <a:ea typeface="Verdana" panose="020B0604030504040204" pitchFamily="34" charset="0"/>
              <a:cs typeface="Arial" panose="020B0604020202020204" pitchFamily="34" charset="0"/>
            </a:endParaRPr>
          </a:p>
          <a:p>
            <a:r>
              <a:rPr lang="en-US" sz="2000" dirty="0">
                <a:latin typeface="Arial" panose="020B0604020202020204" pitchFamily="34" charset="0"/>
                <a:ea typeface="Verdana" panose="020B0604030504040204" pitchFamily="34" charset="0"/>
                <a:cs typeface="Arial" panose="020B0604020202020204" pitchFamily="34" charset="0"/>
              </a:rPr>
              <a:t>Professor of Demography</a:t>
            </a:r>
          </a:p>
          <a:p>
            <a:r>
              <a:rPr lang="fr-FR" sz="2000" dirty="0">
                <a:latin typeface="Arial" panose="020B0604020202020204" pitchFamily="34" charset="0"/>
                <a:ea typeface="Verdana" panose="020B0604030504040204" pitchFamily="34" charset="0"/>
                <a:cs typeface="Arial" panose="020B0604020202020204" pitchFamily="34" charset="0"/>
              </a:rPr>
              <a:t> Institut Supérieur des Sciences de la Population (ISSP)</a:t>
            </a:r>
          </a:p>
          <a:p>
            <a:r>
              <a:rPr lang="fr-FR" sz="2000" dirty="0">
                <a:latin typeface="Arial" panose="020B0604020202020204" pitchFamily="34" charset="0"/>
                <a:ea typeface="Verdana" panose="020B0604030504040204" pitchFamily="34" charset="0"/>
                <a:cs typeface="Arial" panose="020B0604020202020204" pitchFamily="34" charset="0"/>
              </a:rPr>
              <a:t>Université Joseph KI-ZERBO, Ouagadougou, Burkina Faso</a:t>
            </a:r>
          </a:p>
        </p:txBody>
      </p:sp>
      <p:sp>
        <p:nvSpPr>
          <p:cNvPr id="3" name="Sous-titre 2">
            <a:extLst>
              <a:ext uri="{FF2B5EF4-FFF2-40B4-BE49-F238E27FC236}">
                <a16:creationId xmlns:a16="http://schemas.microsoft.com/office/drawing/2014/main" id="{498E884F-306C-4A99-A9E4-78779F6A1C2D}"/>
              </a:ext>
            </a:extLst>
          </p:cNvPr>
          <p:cNvSpPr txBox="1">
            <a:spLocks/>
          </p:cNvSpPr>
          <p:nvPr/>
        </p:nvSpPr>
        <p:spPr>
          <a:xfrm>
            <a:off x="780757" y="260251"/>
            <a:ext cx="10592972" cy="117465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latin typeface="Arial" panose="020B0604020202020204" pitchFamily="34" charset="0"/>
                <a:ea typeface="Verdana" panose="020B0604030504040204" pitchFamily="34" charset="0"/>
                <a:cs typeface="Arial" panose="020B0604020202020204" pitchFamily="34" charset="0"/>
              </a:rPr>
              <a:t>WEBINAR 4: The Impact of COVID-19 on the African Continent’s Prospects of Harnessing a Demographic Dividend</a:t>
            </a:r>
          </a:p>
          <a:p>
            <a:r>
              <a:rPr lang="en-US" dirty="0">
                <a:latin typeface="Arial" panose="020B0604020202020204" pitchFamily="34" charset="0"/>
                <a:ea typeface="Verdana" panose="020B0604030504040204" pitchFamily="34" charset="0"/>
                <a:cs typeface="Arial" panose="020B0604020202020204" pitchFamily="34" charset="0"/>
              </a:rPr>
              <a:t>November 11</a:t>
            </a:r>
            <a:r>
              <a:rPr lang="en-US" baseline="30000" dirty="0">
                <a:latin typeface="Arial" panose="020B0604020202020204" pitchFamily="34" charset="0"/>
                <a:ea typeface="Verdana" panose="020B0604030504040204" pitchFamily="34" charset="0"/>
                <a:cs typeface="Arial" panose="020B0604020202020204" pitchFamily="34" charset="0"/>
              </a:rPr>
              <a:t>th</a:t>
            </a:r>
            <a:r>
              <a:rPr lang="en-US" dirty="0">
                <a:latin typeface="Arial" panose="020B0604020202020204" pitchFamily="34" charset="0"/>
                <a:ea typeface="Verdana" panose="020B0604030504040204" pitchFamily="34" charset="0"/>
                <a:cs typeface="Arial" panose="020B0604020202020204" pitchFamily="34" charset="0"/>
              </a:rPr>
              <a:t> , 2020</a:t>
            </a:r>
            <a:endParaRPr lang="fr-FR" dirty="0"/>
          </a:p>
        </p:txBody>
      </p:sp>
    </p:spTree>
    <p:extLst>
      <p:ext uri="{BB962C8B-B14F-4D97-AF65-F5344CB8AC3E}">
        <p14:creationId xmlns:p14="http://schemas.microsoft.com/office/powerpoint/2010/main" val="4086770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1569" y="179548"/>
            <a:ext cx="11121886" cy="5849704"/>
          </a:xfrm>
        </p:spPr>
        <p:txBody>
          <a:bodyPr>
            <a:normAutofit fontScale="85000" lnSpcReduction="20000"/>
          </a:bodyPr>
          <a:lstStyle/>
          <a:p>
            <a:pPr marL="0" indent="0">
              <a:buNone/>
            </a:pPr>
            <a:endParaRPr lang="en-US" sz="4400" dirty="0"/>
          </a:p>
          <a:p>
            <a:pPr marL="0" indent="0">
              <a:buNone/>
            </a:pPr>
            <a:r>
              <a:rPr lang="en-US" sz="4400" dirty="0"/>
              <a:t>• What can we learn from the effectiveness of these measures?</a:t>
            </a:r>
          </a:p>
          <a:p>
            <a:pPr marL="0" indent="0">
              <a:buNone/>
            </a:pPr>
            <a:endParaRPr lang="en-US" sz="4400" dirty="0"/>
          </a:p>
          <a:p>
            <a:pPr lvl="1">
              <a:buFont typeface="Wingdings" panose="05000000000000000000" pitchFamily="2" charset="2"/>
              <a:buChar char="ü"/>
            </a:pPr>
            <a:r>
              <a:rPr lang="en-US" sz="4000" dirty="0"/>
              <a:t>Effect on the magnitude and the spread of the disease</a:t>
            </a:r>
          </a:p>
          <a:p>
            <a:pPr lvl="1">
              <a:buFont typeface="Wingdings" panose="05000000000000000000" pitchFamily="2" charset="2"/>
              <a:buChar char="ü"/>
            </a:pPr>
            <a:endParaRPr lang="en-US" sz="4000" dirty="0"/>
          </a:p>
          <a:p>
            <a:pPr lvl="1">
              <a:buFont typeface="Wingdings" panose="05000000000000000000" pitchFamily="2" charset="2"/>
              <a:buChar char="ü"/>
            </a:pPr>
            <a:r>
              <a:rPr lang="en-US" sz="4000" dirty="0"/>
              <a:t>The issue of the governance of the pandemic</a:t>
            </a:r>
          </a:p>
          <a:p>
            <a:pPr lvl="1">
              <a:buFont typeface="Wingdings" panose="05000000000000000000" pitchFamily="2" charset="2"/>
              <a:buChar char="ü"/>
            </a:pPr>
            <a:endParaRPr lang="en-US" sz="4000" dirty="0"/>
          </a:p>
          <a:p>
            <a:pPr lvl="1">
              <a:buFont typeface="Wingdings" panose="05000000000000000000" pitchFamily="2" charset="2"/>
              <a:buChar char="ü"/>
            </a:pPr>
            <a:r>
              <a:rPr lang="en-US" sz="4000" dirty="0"/>
              <a:t>The challenge of communication around the pandemic</a:t>
            </a:r>
          </a:p>
          <a:p>
            <a:pPr lvl="1">
              <a:buFont typeface="Wingdings" panose="05000000000000000000" pitchFamily="2" charset="2"/>
              <a:buChar char="ü"/>
            </a:pPr>
            <a:endParaRPr lang="en-US" sz="4000" dirty="0"/>
          </a:p>
          <a:p>
            <a:pPr lvl="1">
              <a:buFont typeface="Wingdings" panose="05000000000000000000" pitchFamily="2" charset="2"/>
              <a:buChar char="ü"/>
            </a:pPr>
            <a:r>
              <a:rPr lang="en-US" sz="4000" dirty="0"/>
              <a:t>Representations on the disease that do not ease compliance with the barrier measures</a:t>
            </a:r>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854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827183" y="1848051"/>
            <a:ext cx="10515600" cy="20598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400" b="1" dirty="0"/>
              <a:t>Measures with dramatic consequences</a:t>
            </a:r>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7928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6608" y="186581"/>
            <a:ext cx="11844997" cy="6290211"/>
          </a:xfrm>
        </p:spPr>
        <p:txBody>
          <a:bodyPr>
            <a:normAutofit fontScale="92500" lnSpcReduction="20000"/>
          </a:bodyPr>
          <a:lstStyle/>
          <a:p>
            <a:pPr marL="0" indent="0" algn="just">
              <a:buNone/>
            </a:pPr>
            <a:r>
              <a:rPr lang="en-US" dirty="0"/>
              <a:t>• </a:t>
            </a:r>
            <a:r>
              <a:rPr lang="en-US" sz="3000" dirty="0"/>
              <a:t>In African cities where a large majority of the working population is in the informal sector and where many of them earn their income on a daily basis, the closure of markets, restaurants, and other entertainment places has had and will have negative consequences on households’ income.</a:t>
            </a:r>
          </a:p>
          <a:p>
            <a:pPr marL="0" indent="0" algn="just">
              <a:buNone/>
            </a:pPr>
            <a:endParaRPr lang="en-US" sz="3000" dirty="0"/>
          </a:p>
          <a:p>
            <a:pPr marL="0" indent="0" algn="just">
              <a:buNone/>
            </a:pPr>
            <a:r>
              <a:rPr lang="en-US" sz="3000" dirty="0"/>
              <a:t>• The closure of schools and universities, despite the alternative measures proposed (TV </a:t>
            </a:r>
            <a:r>
              <a:rPr lang="en-US" sz="3000" dirty="0" err="1"/>
              <a:t>programmes</a:t>
            </a:r>
            <a:r>
              <a:rPr lang="en-US" sz="3000" dirty="0"/>
              <a:t>, online courses…), will ultimately impact negatively the quality of education and it is the poorest populations who will suffer the most.</a:t>
            </a:r>
          </a:p>
          <a:p>
            <a:pPr marL="0" indent="0" algn="just">
              <a:buNone/>
            </a:pPr>
            <a:endParaRPr lang="en-US" sz="3000" dirty="0"/>
          </a:p>
          <a:p>
            <a:pPr marL="0" indent="0" algn="just">
              <a:buNone/>
            </a:pPr>
            <a:r>
              <a:rPr lang="en-US" sz="3000" dirty="0"/>
              <a:t>• The dysfunctions in communication have led to some kind of reluctance both on the part of the population to seek health care services but also on the part of some health staff and health facilities to welcome patients who seemed to have COVID-19 symptoms.</a:t>
            </a:r>
          </a:p>
          <a:p>
            <a:pPr marL="0" indent="0" algn="just">
              <a:buNone/>
            </a:pPr>
            <a:endParaRPr lang="en-US" sz="3000" dirty="0"/>
          </a:p>
          <a:p>
            <a:pPr marL="0" indent="0" algn="just">
              <a:buNone/>
            </a:pPr>
            <a:r>
              <a:rPr lang="en-US" sz="3000" dirty="0"/>
              <a:t>• These consequences will, in some extent, exacerbate socio-economic inequalities, thus compromising the prospects of harnessing the demographic dividend.</a:t>
            </a:r>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4148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827183" y="1848051"/>
            <a:ext cx="10515600" cy="20598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400" b="1" dirty="0"/>
              <a:t>Measures with potential long term positive impacts</a:t>
            </a:r>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2224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6608" y="186581"/>
            <a:ext cx="11844997" cy="6290211"/>
          </a:xfrm>
        </p:spPr>
        <p:txBody>
          <a:bodyPr>
            <a:normAutofit/>
          </a:bodyPr>
          <a:lstStyle/>
          <a:p>
            <a:pPr marL="0" indent="0" algn="just">
              <a:buNone/>
            </a:pPr>
            <a:r>
              <a:rPr lang="en-US" dirty="0"/>
              <a:t>•	Hand washing or disinfection in public areas has become more widespread in these times of COVID-19. Even if we observe a kind of relaxation (several washing devices no longer work), the practice seems more widespread than before (in addition to restaurants, the practice is observed in several public and private services). Such a change in behavior could eventually have a positive effect on reducing the prevalence of some infectious diseases.</a:t>
            </a:r>
          </a:p>
          <a:p>
            <a:pPr marL="0" indent="0" algn="just">
              <a:buNone/>
            </a:pPr>
            <a:endParaRPr lang="en-US" dirty="0"/>
          </a:p>
          <a:p>
            <a:pPr marL="0" indent="0" algn="just">
              <a:buNone/>
            </a:pPr>
            <a:r>
              <a:rPr lang="en-US" dirty="0"/>
              <a:t>•	The use of facial masks is also a practice that has been more common with the COVID-19 pandemic. In the context of West African countries and particularly the Sahel, with the harmattan which sets in between November and January, with its consequences of dry and cold wind and dust, the continuous use of facial masks will help to limit the spread of some diseases (influenza, meningitis, pneumonia, asthma, bronchitis, tuberculosis, etc.).</a:t>
            </a:r>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61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827183" y="1848051"/>
            <a:ext cx="10515600" cy="20598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6400" b="1" dirty="0"/>
              <a:t>Conclusion</a:t>
            </a:r>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6989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6608" y="186581"/>
            <a:ext cx="11844997" cy="6290211"/>
          </a:xfrm>
        </p:spPr>
        <p:txBody>
          <a:bodyPr>
            <a:normAutofit fontScale="92500"/>
          </a:bodyPr>
          <a:lstStyle/>
          <a:p>
            <a:pPr marL="0" indent="0" algn="just">
              <a:buNone/>
            </a:pPr>
            <a:r>
              <a:rPr lang="en-US" dirty="0"/>
              <a:t>• The drastic measures taken to slow the spread of the coronavirus disease 2019 (COVID-19), probably had a short-term effect on the magnitude and spread of the disease in West Africa, even if we still have little evidence to highlight it.</a:t>
            </a:r>
          </a:p>
          <a:p>
            <a:pPr marL="0" indent="0" algn="just">
              <a:buNone/>
            </a:pPr>
            <a:endParaRPr lang="en-US" dirty="0"/>
          </a:p>
          <a:p>
            <a:pPr marL="0" indent="0" algn="just">
              <a:buNone/>
            </a:pPr>
            <a:r>
              <a:rPr lang="en-US" dirty="0"/>
              <a:t>• Some of these measures, such as hand washing and use of facial mask, if they are promoted and maintained, could have positive effects in the long term in reducing the prevalence of other diseases.</a:t>
            </a:r>
          </a:p>
          <a:p>
            <a:pPr marL="0" indent="0" algn="just">
              <a:buNone/>
            </a:pPr>
            <a:endParaRPr lang="en-US" dirty="0"/>
          </a:p>
          <a:p>
            <a:pPr marL="0" indent="0" algn="just">
              <a:buNone/>
            </a:pPr>
            <a:r>
              <a:rPr lang="en-US" dirty="0"/>
              <a:t>• But governments must learn from the governance of this health crisis, whether in terms of the monitoring the cases or in terms of measures taken.</a:t>
            </a:r>
          </a:p>
          <a:p>
            <a:pPr marL="0" indent="0" algn="just">
              <a:buNone/>
            </a:pPr>
            <a:endParaRPr lang="en-US" dirty="0"/>
          </a:p>
          <a:p>
            <a:pPr marL="0" indent="0" algn="just">
              <a:buNone/>
            </a:pPr>
            <a:r>
              <a:rPr lang="en-US" dirty="0"/>
              <a:t>• Some measures taken, particularly in the economic sector, have had and will have negative consequences on household income, thus ultimately compromising their access to basic social services, and therefore the prospects of harnessing a demographic dividend, particularly in these settings facing number of challenges.</a:t>
            </a:r>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6956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5735" y="2943570"/>
            <a:ext cx="10515600" cy="1051782"/>
          </a:xfrm>
        </p:spPr>
        <p:txBody>
          <a:bodyPr/>
          <a:lstStyle/>
          <a:p>
            <a:pPr algn="ctr"/>
            <a:r>
              <a:rPr lang="en-US" altLang="fr-FR" sz="4000" b="1" dirty="0">
                <a:solidFill>
                  <a:srgbClr val="00B0F0"/>
                </a:solidFill>
                <a:latin typeface="Algerian" panose="04020705040A02060702" pitchFamily="82" charset="0"/>
              </a:rPr>
              <a:t>Thank you for kind attention!</a:t>
            </a:r>
            <a:endParaRPr lang="en-US" b="1" dirty="0">
              <a:solidFill>
                <a:srgbClr val="00B0F0"/>
              </a:solidFill>
              <a:latin typeface="Algerian" panose="04020705040A02060702" pitchFamily="82" charset="0"/>
            </a:endParaRPr>
          </a:p>
        </p:txBody>
      </p:sp>
      <p:pic>
        <p:nvPicPr>
          <p:cNvPr id="5" name="Picture 20">
            <a:extLst>
              <a:ext uri="{FF2B5EF4-FFF2-40B4-BE49-F238E27FC236}">
                <a16:creationId xmlns:a16="http://schemas.microsoft.com/office/drawing/2014/main" id="{474A2D10-B0F5-4224-A52C-CE7F7A987349}"/>
              </a:ext>
            </a:extLst>
          </p:cNvPr>
          <p:cNvPicPr>
            <a:picLocks noChangeAspect="1" noChangeArrowheads="1"/>
          </p:cNvPicPr>
          <p:nvPr/>
        </p:nvPicPr>
        <p:blipFill>
          <a:blip r:embed="rId2"/>
          <a:srcRect/>
          <a:stretch>
            <a:fillRect/>
          </a:stretch>
        </p:blipFill>
        <p:spPr bwMode="auto">
          <a:xfrm>
            <a:off x="6423131" y="6477000"/>
            <a:ext cx="5753100" cy="381000"/>
          </a:xfrm>
          <a:prstGeom prst="rect">
            <a:avLst/>
          </a:prstGeom>
          <a:noFill/>
          <a:ln w="9525">
            <a:noFill/>
            <a:miter lim="800000"/>
            <a:headEnd/>
            <a:tailEnd/>
          </a:ln>
        </p:spPr>
      </p:pic>
      <p:pic>
        <p:nvPicPr>
          <p:cNvPr id="6" name="Picture 19">
            <a:extLst>
              <a:ext uri="{FF2B5EF4-FFF2-40B4-BE49-F238E27FC236}">
                <a16:creationId xmlns:a16="http://schemas.microsoft.com/office/drawing/2014/main" id="{8A757A86-098E-4914-9E4F-F3E3C7EBE58F}"/>
              </a:ext>
            </a:extLst>
          </p:cNvPr>
          <p:cNvPicPr>
            <a:picLocks noChangeAspect="1" noChangeArrowheads="1"/>
          </p:cNvPicPr>
          <p:nvPr/>
        </p:nvPicPr>
        <p:blipFill>
          <a:blip r:embed="rId2"/>
          <a:srcRect/>
          <a:stretch>
            <a:fillRect/>
          </a:stretch>
        </p:blipFill>
        <p:spPr bwMode="auto">
          <a:xfrm>
            <a:off x="26277" y="6477000"/>
            <a:ext cx="5753100" cy="381000"/>
          </a:xfrm>
          <a:prstGeom prst="rect">
            <a:avLst/>
          </a:prstGeom>
          <a:noFill/>
          <a:ln w="9525">
            <a:noFill/>
            <a:miter lim="800000"/>
            <a:headEnd/>
            <a:tailEnd/>
          </a:ln>
        </p:spPr>
      </p:pic>
      <p:pic>
        <p:nvPicPr>
          <p:cNvPr id="7" name="Picture 19">
            <a:extLst>
              <a:ext uri="{FF2B5EF4-FFF2-40B4-BE49-F238E27FC236}">
                <a16:creationId xmlns:a16="http://schemas.microsoft.com/office/drawing/2014/main" id="{7A71613D-63DD-4983-A830-39D76FBB7BA3}"/>
              </a:ext>
            </a:extLst>
          </p:cNvPr>
          <p:cNvPicPr>
            <a:picLocks noChangeAspect="1" noChangeArrowheads="1"/>
          </p:cNvPicPr>
          <p:nvPr/>
        </p:nvPicPr>
        <p:blipFill rotWithShape="1">
          <a:blip r:embed="rId2"/>
          <a:srcRect t="8951" r="86001"/>
          <a:stretch/>
        </p:blipFill>
        <p:spPr bwMode="auto">
          <a:xfrm>
            <a:off x="5663767" y="6495397"/>
            <a:ext cx="805358" cy="346897"/>
          </a:xfrm>
          <a:prstGeom prst="rect">
            <a:avLst/>
          </a:prstGeom>
          <a:noFill/>
          <a:ln w="9525">
            <a:noFill/>
            <a:miter lim="800000"/>
            <a:headEnd/>
            <a:tailEnd/>
          </a:ln>
        </p:spPr>
      </p:pic>
    </p:spTree>
    <p:extLst>
      <p:ext uri="{BB962C8B-B14F-4D97-AF65-F5344CB8AC3E}">
        <p14:creationId xmlns:p14="http://schemas.microsoft.com/office/powerpoint/2010/main" val="1150060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6678C3DB-758A-4070-AAAF-3C35C4E67ED3}"/>
              </a:ext>
            </a:extLst>
          </p:cNvPr>
          <p:cNvSpPr>
            <a:spLocks noGrp="1" noChangeArrowheads="1"/>
          </p:cNvSpPr>
          <p:nvPr/>
        </p:nvSpPr>
        <p:spPr bwMode="auto">
          <a:xfrm>
            <a:off x="154744" y="184170"/>
            <a:ext cx="11830929" cy="6038622"/>
          </a:xfrm>
          <a:prstGeom prst="rect">
            <a:avLst/>
          </a:prstGeom>
          <a:noFill/>
          <a:ln w="9525">
            <a:noFill/>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algn="l"/>
            <a:r>
              <a:rPr lang="en-US" sz="4000" dirty="0"/>
              <a:t>Outline:</a:t>
            </a:r>
          </a:p>
          <a:p>
            <a:pPr algn="l"/>
            <a:endParaRPr lang="en-US" sz="2800" dirty="0"/>
          </a:p>
          <a:p>
            <a:pPr marL="1485900" lvl="2" indent="-571500" algn="l">
              <a:buFont typeface="Arial" panose="020B0604020202020204" pitchFamily="34" charset="0"/>
              <a:buChar char="•"/>
            </a:pPr>
            <a:r>
              <a:rPr lang="en-US" sz="4000" dirty="0"/>
              <a:t>Introduction</a:t>
            </a:r>
          </a:p>
          <a:p>
            <a:pPr marL="1485900" lvl="2" indent="-571500" algn="l">
              <a:buFont typeface="Arial" panose="020B0604020202020204" pitchFamily="34" charset="0"/>
              <a:buChar char="•"/>
            </a:pPr>
            <a:r>
              <a:rPr lang="en-US" sz="4000" dirty="0"/>
              <a:t>A quick view on the pandemic in the sub-region</a:t>
            </a:r>
          </a:p>
          <a:p>
            <a:pPr marL="1485900" lvl="2" indent="-571500" algn="l">
              <a:buFont typeface="Arial" panose="020B0604020202020204" pitchFamily="34" charset="0"/>
              <a:buChar char="•"/>
            </a:pPr>
            <a:r>
              <a:rPr lang="en-US" sz="4000" dirty="0"/>
              <a:t>Summary of measures taken</a:t>
            </a:r>
          </a:p>
          <a:p>
            <a:pPr marL="1485900" lvl="2" indent="-571500" algn="l">
              <a:buFont typeface="Arial" panose="020B0604020202020204" pitchFamily="34" charset="0"/>
              <a:buChar char="•"/>
            </a:pPr>
            <a:r>
              <a:rPr lang="en-US" sz="4000" dirty="0"/>
              <a:t>Measures with dramatic consequences</a:t>
            </a:r>
          </a:p>
          <a:p>
            <a:pPr marL="1485900" lvl="2" indent="-571500" algn="l">
              <a:buFont typeface="Arial" panose="020B0604020202020204" pitchFamily="34" charset="0"/>
              <a:buChar char="•"/>
            </a:pPr>
            <a:r>
              <a:rPr lang="en-US" sz="4000" dirty="0"/>
              <a:t>Measures with potential long term positive impacts</a:t>
            </a:r>
          </a:p>
          <a:p>
            <a:pPr marL="1485900" lvl="2" indent="-571500" algn="l">
              <a:buFont typeface="Arial" panose="020B0604020202020204" pitchFamily="34" charset="0"/>
              <a:buChar char="•"/>
            </a:pPr>
            <a:r>
              <a:rPr lang="en-US" sz="4000" dirty="0"/>
              <a:t>Conclusion</a:t>
            </a:r>
          </a:p>
        </p:txBody>
      </p:sp>
    </p:spTree>
    <p:extLst>
      <p:ext uri="{BB962C8B-B14F-4D97-AF65-F5344CB8AC3E}">
        <p14:creationId xmlns:p14="http://schemas.microsoft.com/office/powerpoint/2010/main" val="348542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827183" y="1848051"/>
            <a:ext cx="10515600" cy="20598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6400" b="1" dirty="0"/>
              <a:t>Introduction</a:t>
            </a:r>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356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6948" y="137160"/>
            <a:ext cx="11880166" cy="6339631"/>
          </a:xfrm>
        </p:spPr>
        <p:txBody>
          <a:bodyPr>
            <a:noAutofit/>
          </a:bodyPr>
          <a:lstStyle/>
          <a:p>
            <a:pPr marL="0" indent="0" algn="just">
              <a:buNone/>
            </a:pPr>
            <a:r>
              <a:rPr lang="en-US" dirty="0"/>
              <a:t>• </a:t>
            </a:r>
            <a:r>
              <a:rPr lang="en-US" sz="3200" dirty="0">
                <a:solidFill>
                  <a:schemeClr val="dk1"/>
                </a:solidFill>
              </a:rPr>
              <a:t>An unprecedented health crisis affecting all aspects of people's lives.</a:t>
            </a:r>
          </a:p>
          <a:p>
            <a:pPr marL="0" indent="0" algn="just">
              <a:buNone/>
            </a:pPr>
            <a:endParaRPr lang="en-US" sz="3200" dirty="0">
              <a:solidFill>
                <a:schemeClr val="dk1"/>
              </a:solidFill>
            </a:endParaRPr>
          </a:p>
          <a:p>
            <a:pPr marL="0" indent="0" algn="just">
              <a:buNone/>
            </a:pPr>
            <a:r>
              <a:rPr lang="en-US" sz="3200" dirty="0"/>
              <a:t>• </a:t>
            </a:r>
            <a:r>
              <a:rPr lang="en-US" sz="3200" dirty="0">
                <a:solidFill>
                  <a:schemeClr val="dk1"/>
                </a:solidFill>
              </a:rPr>
              <a:t>Occurring in a context (Western Africa) already characterized by many challenges (conflicts, terrorism attacks, political unrest…)</a:t>
            </a:r>
          </a:p>
          <a:p>
            <a:pPr marL="0" indent="0" algn="just">
              <a:buNone/>
            </a:pPr>
            <a:endParaRPr lang="en-US" sz="3200" dirty="0">
              <a:solidFill>
                <a:schemeClr val="dk1"/>
              </a:solidFill>
            </a:endParaRPr>
          </a:p>
          <a:p>
            <a:pPr marL="0" indent="0" algn="just">
              <a:buNone/>
            </a:pPr>
            <a:r>
              <a:rPr lang="en-US" sz="3200" dirty="0">
                <a:solidFill>
                  <a:schemeClr val="dk1"/>
                </a:solidFill>
              </a:rPr>
              <a:t>• The rapid mode of transmission of the virus and the lack of a cure have led governments to put in place, to varying degrees, drastic measures to limit the spread of the disease.</a:t>
            </a:r>
          </a:p>
          <a:p>
            <a:pPr marL="0" indent="0" algn="just">
              <a:buNone/>
            </a:pPr>
            <a:endParaRPr lang="en-US" sz="3200" dirty="0">
              <a:solidFill>
                <a:schemeClr val="dk1"/>
              </a:solidFill>
            </a:endParaRPr>
          </a:p>
          <a:p>
            <a:pPr marL="0" indent="0" algn="just">
              <a:buNone/>
            </a:pPr>
            <a:r>
              <a:rPr lang="en-US" sz="3200" dirty="0">
                <a:solidFill>
                  <a:schemeClr val="dk1"/>
                </a:solidFill>
              </a:rPr>
              <a:t>• What can we learn from these measures taken by Western Africa countries (15 countries of ECOWAS)?</a:t>
            </a:r>
          </a:p>
          <a:p>
            <a:pPr marL="0" indent="0">
              <a:buNone/>
            </a:pPr>
            <a:endParaRPr lang="fr-FR" dirty="0"/>
          </a:p>
        </p:txBody>
      </p:sp>
      <p:pic>
        <p:nvPicPr>
          <p:cNvPr id="12"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260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827183" y="1848051"/>
            <a:ext cx="10515600" cy="20598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400" b="1" dirty="0"/>
              <a:t>A quick view on the pandemic in the sub-region</a:t>
            </a:r>
            <a:endParaRPr lang="fr-FR" sz="6400" dirty="0"/>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0987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6948" y="137161"/>
            <a:ext cx="11880166" cy="6186268"/>
          </a:xfrm>
        </p:spPr>
        <p:txBody>
          <a:bodyPr>
            <a:noAutofit/>
          </a:bodyPr>
          <a:lstStyle/>
          <a:p>
            <a:pPr marL="0" indent="0" algn="just">
              <a:buNone/>
            </a:pPr>
            <a:endParaRPr lang="en-US" dirty="0"/>
          </a:p>
          <a:p>
            <a:pPr marL="0" indent="0" algn="just">
              <a:buNone/>
            </a:pPr>
            <a:r>
              <a:rPr lang="en-US" dirty="0"/>
              <a:t>• </a:t>
            </a:r>
            <a:r>
              <a:rPr lang="en-US" sz="3200" dirty="0">
                <a:solidFill>
                  <a:schemeClr val="dk1"/>
                </a:solidFill>
              </a:rPr>
              <a:t>While it seemed to be a distant concern, the COVID-19 became an issue for the continent by late February: 1</a:t>
            </a:r>
            <a:r>
              <a:rPr lang="en-US" sz="3200" baseline="30000" dirty="0">
                <a:solidFill>
                  <a:schemeClr val="dk1"/>
                </a:solidFill>
              </a:rPr>
              <a:t>st</a:t>
            </a:r>
            <a:r>
              <a:rPr lang="en-US" sz="3200" dirty="0">
                <a:solidFill>
                  <a:schemeClr val="dk1"/>
                </a:solidFill>
              </a:rPr>
              <a:t> country in the ECOWAS area to declare official cases is Nigeria (February 27</a:t>
            </a:r>
            <a:r>
              <a:rPr lang="en-US" sz="3200" baseline="30000" dirty="0">
                <a:solidFill>
                  <a:schemeClr val="dk1"/>
                </a:solidFill>
              </a:rPr>
              <a:t>th</a:t>
            </a:r>
            <a:r>
              <a:rPr lang="en-US" sz="3200" dirty="0">
                <a:solidFill>
                  <a:schemeClr val="dk1"/>
                </a:solidFill>
              </a:rPr>
              <a:t>) and last country to report is Sierra Leone (March 31</a:t>
            </a:r>
            <a:r>
              <a:rPr lang="en-US" sz="3200" baseline="30000" dirty="0">
                <a:solidFill>
                  <a:schemeClr val="dk1"/>
                </a:solidFill>
              </a:rPr>
              <a:t>st</a:t>
            </a:r>
            <a:r>
              <a:rPr lang="en-US" sz="3200" dirty="0">
                <a:solidFill>
                  <a:schemeClr val="dk1"/>
                </a:solidFill>
              </a:rPr>
              <a:t>).</a:t>
            </a:r>
          </a:p>
          <a:p>
            <a:pPr marL="0" indent="0" algn="just">
              <a:buNone/>
            </a:pPr>
            <a:endParaRPr lang="en-US" sz="3200" dirty="0">
              <a:solidFill>
                <a:schemeClr val="dk1"/>
              </a:solidFill>
            </a:endParaRPr>
          </a:p>
          <a:p>
            <a:pPr marL="0" indent="0" algn="just">
              <a:buNone/>
            </a:pPr>
            <a:r>
              <a:rPr lang="en-US" sz="3200" dirty="0"/>
              <a:t>• </a:t>
            </a:r>
            <a:r>
              <a:rPr lang="en-US" sz="3200" dirty="0">
                <a:solidFill>
                  <a:schemeClr val="dk1"/>
                </a:solidFill>
              </a:rPr>
              <a:t>As of November 10, 2020, a total of 194,542 cases of COVID-19 including 2,707 deaths, representing respectively 14,3% and 11,1% of cases on the continent.</a:t>
            </a:r>
          </a:p>
          <a:p>
            <a:pPr marL="0" indent="0" algn="just">
              <a:buNone/>
            </a:pPr>
            <a:endParaRPr lang="en-US" sz="3200" dirty="0">
              <a:solidFill>
                <a:schemeClr val="dk1"/>
              </a:solidFill>
            </a:endParaRPr>
          </a:p>
          <a:p>
            <a:pPr marL="0" indent="0">
              <a:buNone/>
            </a:pPr>
            <a:endParaRPr lang="fr-FR" dirty="0"/>
          </a:p>
        </p:txBody>
      </p:sp>
      <p:pic>
        <p:nvPicPr>
          <p:cNvPr id="12"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8741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5082" y="137160"/>
            <a:ext cx="11852031" cy="6339631"/>
          </a:xfrm>
        </p:spPr>
        <p:txBody>
          <a:bodyPr>
            <a:noAutofit/>
          </a:bodyPr>
          <a:lstStyle/>
          <a:p>
            <a:pPr marL="0" indent="0" algn="just">
              <a:buNone/>
            </a:pPr>
            <a:endParaRPr lang="en-US" sz="3200" dirty="0">
              <a:solidFill>
                <a:schemeClr val="dk1"/>
              </a:solidFill>
            </a:endParaRPr>
          </a:p>
          <a:p>
            <a:pPr marL="0" indent="0" algn="just">
              <a:buNone/>
            </a:pPr>
            <a:endParaRPr lang="en-US" sz="3200" dirty="0">
              <a:solidFill>
                <a:schemeClr val="dk1"/>
              </a:solidFill>
            </a:endParaRPr>
          </a:p>
          <a:p>
            <a:pPr marL="0" indent="0" algn="just">
              <a:buNone/>
            </a:pPr>
            <a:endParaRPr lang="en-US" sz="3200" dirty="0">
              <a:solidFill>
                <a:schemeClr val="dk1"/>
              </a:solidFill>
            </a:endParaRPr>
          </a:p>
          <a:p>
            <a:pPr marL="0" indent="0" algn="just">
              <a:buNone/>
            </a:pPr>
            <a:endParaRPr lang="en-US" sz="3200" dirty="0">
              <a:solidFill>
                <a:schemeClr val="dk1"/>
              </a:solidFill>
            </a:endParaRPr>
          </a:p>
          <a:p>
            <a:pPr marL="0" indent="0" algn="just">
              <a:buNone/>
            </a:pPr>
            <a:endParaRPr lang="en-US" sz="3200" dirty="0">
              <a:solidFill>
                <a:schemeClr val="dk1"/>
              </a:solidFill>
            </a:endParaRPr>
          </a:p>
          <a:p>
            <a:pPr marL="0" indent="0" algn="just">
              <a:buNone/>
            </a:pPr>
            <a:endParaRPr lang="en-US" sz="3200" dirty="0">
              <a:solidFill>
                <a:schemeClr val="dk1"/>
              </a:solidFill>
            </a:endParaRPr>
          </a:p>
          <a:p>
            <a:pPr marL="0" indent="0" algn="just">
              <a:buNone/>
            </a:pPr>
            <a:endParaRPr lang="en-US" sz="3200" dirty="0">
              <a:solidFill>
                <a:schemeClr val="dk1"/>
              </a:solidFill>
            </a:endParaRPr>
          </a:p>
          <a:p>
            <a:pPr marL="0" indent="0" algn="just">
              <a:buNone/>
            </a:pPr>
            <a:endParaRPr lang="en-US" sz="3200" dirty="0">
              <a:solidFill>
                <a:schemeClr val="dk1"/>
              </a:solidFill>
            </a:endParaRPr>
          </a:p>
          <a:p>
            <a:pPr marL="0" indent="0" algn="just">
              <a:buNone/>
            </a:pPr>
            <a:endParaRPr lang="en-US" sz="3200" dirty="0">
              <a:solidFill>
                <a:schemeClr val="dk1"/>
              </a:solidFill>
            </a:endParaRPr>
          </a:p>
          <a:p>
            <a:pPr marL="0" indent="0" algn="just">
              <a:buNone/>
            </a:pPr>
            <a:endParaRPr lang="en-US" sz="3200" dirty="0">
              <a:solidFill>
                <a:schemeClr val="dk1"/>
              </a:solidFill>
            </a:endParaRPr>
          </a:p>
          <a:p>
            <a:pPr marL="0" indent="0" algn="just">
              <a:buNone/>
            </a:pPr>
            <a:r>
              <a:rPr lang="en-US" sz="2000" dirty="0">
                <a:solidFill>
                  <a:schemeClr val="dk1"/>
                </a:solidFill>
              </a:rPr>
              <a:t>Source: Constructed using data from : </a:t>
            </a:r>
            <a:r>
              <a:rPr lang="fr-FR" sz="2000" b="0" i="0" dirty="0">
                <a:effectLst/>
                <a:latin typeface="wf_segoe-ui_normal"/>
                <a:hlinkClick r:id="rId2"/>
              </a:rPr>
              <a:t>https://www.ecdc.europa.eu/en/publications-data/download-todays-data-geographic-distribution-covid-19-cases-worldwide</a:t>
            </a:r>
            <a:r>
              <a:rPr lang="fr-FR" sz="2000" b="0" i="0" dirty="0">
                <a:solidFill>
                  <a:srgbClr val="212121"/>
                </a:solidFill>
                <a:effectLst/>
                <a:latin typeface="wf_segoe-ui_normal"/>
              </a:rPr>
              <a:t> </a:t>
            </a:r>
            <a:endParaRPr lang="en-US" sz="3200" dirty="0">
              <a:solidFill>
                <a:schemeClr val="dk1"/>
              </a:solidFill>
            </a:endParaRPr>
          </a:p>
          <a:p>
            <a:pPr marL="0" indent="0">
              <a:buNone/>
            </a:pPr>
            <a:endParaRPr lang="fr-FR" dirty="0"/>
          </a:p>
        </p:txBody>
      </p:sp>
      <p:pic>
        <p:nvPicPr>
          <p:cNvPr id="12"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ous-titre 2">
            <a:extLst>
              <a:ext uri="{FF2B5EF4-FFF2-40B4-BE49-F238E27FC236}">
                <a16:creationId xmlns:a16="http://schemas.microsoft.com/office/drawing/2014/main" id="{E31DA047-A46B-4829-A671-3E7E149A55CC}"/>
              </a:ext>
            </a:extLst>
          </p:cNvPr>
          <p:cNvSpPr txBox="1">
            <a:spLocks/>
          </p:cNvSpPr>
          <p:nvPr/>
        </p:nvSpPr>
        <p:spPr>
          <a:xfrm>
            <a:off x="9755945" y="1188721"/>
            <a:ext cx="2145324" cy="132939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latin typeface="Arial" panose="020B0604020202020204" pitchFamily="34" charset="0"/>
                <a:ea typeface="Verdana" panose="020B0604030504040204" pitchFamily="34" charset="0"/>
                <a:cs typeface="Arial" panose="020B0604020202020204" pitchFamily="34" charset="0"/>
              </a:rPr>
              <a:t>Need for cautions when comparing! </a:t>
            </a:r>
            <a:endParaRPr lang="en-US" sz="2000" dirty="0">
              <a:latin typeface="Arial" panose="020B0604020202020204" pitchFamily="34" charset="0"/>
              <a:ea typeface="Verdana" panose="020B0604030504040204" pitchFamily="34" charset="0"/>
              <a:cs typeface="Arial" panose="020B0604020202020204" pitchFamily="34" charset="0"/>
            </a:endParaRPr>
          </a:p>
        </p:txBody>
      </p:sp>
      <p:pic>
        <p:nvPicPr>
          <p:cNvPr id="5" name="Image 4">
            <a:extLst>
              <a:ext uri="{FF2B5EF4-FFF2-40B4-BE49-F238E27FC236}">
                <a16:creationId xmlns:a16="http://schemas.microsoft.com/office/drawing/2014/main" id="{D431460B-74FD-4EAC-BAD7-3F1266E40DD1}"/>
              </a:ext>
            </a:extLst>
          </p:cNvPr>
          <p:cNvPicPr>
            <a:picLocks noChangeAspect="1"/>
          </p:cNvPicPr>
          <p:nvPr/>
        </p:nvPicPr>
        <p:blipFill>
          <a:blip r:embed="rId4"/>
          <a:stretch>
            <a:fillRect/>
          </a:stretch>
        </p:blipFill>
        <p:spPr>
          <a:xfrm>
            <a:off x="1132542" y="0"/>
            <a:ext cx="8039593" cy="5836191"/>
          </a:xfrm>
          <a:prstGeom prst="rect">
            <a:avLst/>
          </a:prstGeom>
        </p:spPr>
      </p:pic>
    </p:spTree>
    <p:extLst>
      <p:ext uri="{BB962C8B-B14F-4D97-AF65-F5344CB8AC3E}">
        <p14:creationId xmlns:p14="http://schemas.microsoft.com/office/powerpoint/2010/main" val="4266592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827183" y="1941342"/>
            <a:ext cx="10515600" cy="14876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400" b="1" dirty="0"/>
              <a:t>Summary of measures taken</a:t>
            </a:r>
            <a:endParaRPr lang="fr-FR" sz="6400" dirty="0"/>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2118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72794" y="77372"/>
            <a:ext cx="11429999" cy="536770"/>
          </a:xfrm>
        </p:spPr>
        <p:txBody>
          <a:bodyPr>
            <a:normAutofit fontScale="85000" lnSpcReduction="20000"/>
          </a:bodyPr>
          <a:lstStyle/>
          <a:p>
            <a:pPr marL="0" indent="0">
              <a:buNone/>
            </a:pPr>
            <a:r>
              <a:rPr lang="en-US" sz="2400" dirty="0"/>
              <a:t>Summary table of measures taken in the ECOWAS countries (</a:t>
            </a:r>
            <a:r>
              <a:rPr lang="en-US" sz="1800" dirty="0">
                <a:effectLst/>
                <a:latin typeface="Calibri" panose="020F0502020204030204" pitchFamily="34" charset="0"/>
                <a:ea typeface="Calibri" panose="020F0502020204030204" pitchFamily="34" charset="0"/>
                <a:cs typeface="Times New Roman" panose="02020603050405020304" pitchFamily="18" charset="0"/>
              </a:rPr>
              <a:t>Constructed using national COVID-19 response websites and others sources )</a:t>
            </a:r>
            <a:r>
              <a:rPr lang="en-US" sz="2400" dirty="0"/>
              <a:t>:</a:t>
            </a:r>
          </a:p>
          <a:p>
            <a:pPr marL="0" indent="0">
              <a:buNone/>
            </a:pPr>
            <a:endParaRPr lang="fr-FR" sz="3200" dirty="0"/>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447" y="6477000"/>
            <a:ext cx="6196553" cy="41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77000"/>
            <a:ext cx="6193410" cy="41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 10">
            <a:extLst>
              <a:ext uri="{FF2B5EF4-FFF2-40B4-BE49-F238E27FC236}">
                <a16:creationId xmlns:a16="http://schemas.microsoft.com/office/drawing/2014/main" id="{DBEBE471-0ED2-423E-AF8F-236AA72391C4}"/>
              </a:ext>
            </a:extLst>
          </p:cNvPr>
          <p:cNvPicPr>
            <a:picLocks noChangeAspect="1"/>
          </p:cNvPicPr>
          <p:nvPr/>
        </p:nvPicPr>
        <p:blipFill>
          <a:blip r:embed="rId3"/>
          <a:stretch>
            <a:fillRect/>
          </a:stretch>
        </p:blipFill>
        <p:spPr>
          <a:xfrm>
            <a:off x="1650491" y="614142"/>
            <a:ext cx="9916701" cy="5862650"/>
          </a:xfrm>
          <a:prstGeom prst="rect">
            <a:avLst/>
          </a:prstGeom>
        </p:spPr>
      </p:pic>
    </p:spTree>
    <p:extLst>
      <p:ext uri="{BB962C8B-B14F-4D97-AF65-F5344CB8AC3E}">
        <p14:creationId xmlns:p14="http://schemas.microsoft.com/office/powerpoint/2010/main" val="25721381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681</TotalTime>
  <Words>886</Words>
  <Application>Microsoft Macintosh PowerPoint</Application>
  <PresentationFormat>Widescreen</PresentationFormat>
  <Paragraphs>73</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Algerian</vt:lpstr>
      <vt:lpstr>Arial</vt:lpstr>
      <vt:lpstr>Calibri</vt:lpstr>
      <vt:lpstr>Calibri Light</vt:lpstr>
      <vt:lpstr>Times New Roman</vt:lpstr>
      <vt:lpstr>Verdana</vt:lpstr>
      <vt:lpstr>wf_segoe-ui_normal</vt:lpstr>
      <vt:lpstr>Wingdings</vt:lpstr>
      <vt:lpstr>Thème Office</vt:lpstr>
      <vt:lpstr>What lessons can we learn from Africa’s response to the COVID-19 pandemic? The case of Western Africa countries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kind attention!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Bilampoa GNOUMOU</dc:creator>
  <cp:lastModifiedBy>Bernard Onyango</cp:lastModifiedBy>
  <cp:revision>97</cp:revision>
  <dcterms:created xsi:type="dcterms:W3CDTF">2019-02-27T16:07:59Z</dcterms:created>
  <dcterms:modified xsi:type="dcterms:W3CDTF">2020-11-11T11:12:43Z</dcterms:modified>
</cp:coreProperties>
</file>