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80" r:id="rId3"/>
    <p:sldId id="258" r:id="rId4"/>
    <p:sldId id="285" r:id="rId5"/>
    <p:sldId id="264" r:id="rId6"/>
    <p:sldId id="284" r:id="rId7"/>
    <p:sldId id="278" r:id="rId8"/>
    <p:sldId id="262" r:id="rId9"/>
    <p:sldId id="268" r:id="rId10"/>
    <p:sldId id="282" r:id="rId11"/>
    <p:sldId id="286" r:id="rId12"/>
    <p:sldId id="263" r:id="rId13"/>
    <p:sldId id="270" r:id="rId14"/>
    <p:sldId id="276" r:id="rId15"/>
    <p:sldId id="271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'Youth NEETS'!$A$38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'Youth NEETS'!$B$36:$AE$37</c:f>
              <c:multiLvlStrCache>
                <c:ptCount val="30"/>
                <c:lvl>
                  <c:pt idx="0">
                    <c:v>1998</c:v>
                  </c:pt>
                  <c:pt idx="1">
                    <c:v>2018</c:v>
                  </c:pt>
                  <c:pt idx="2">
                    <c:v>1998</c:v>
                  </c:pt>
                  <c:pt idx="3">
                    <c:v>2018</c:v>
                  </c:pt>
                  <c:pt idx="4">
                    <c:v>1998</c:v>
                  </c:pt>
                  <c:pt idx="5">
                    <c:v>2018</c:v>
                  </c:pt>
                  <c:pt idx="6">
                    <c:v>1998</c:v>
                  </c:pt>
                  <c:pt idx="7">
                    <c:v>2018</c:v>
                  </c:pt>
                  <c:pt idx="8">
                    <c:v>1998</c:v>
                  </c:pt>
                  <c:pt idx="9">
                    <c:v>2018</c:v>
                  </c:pt>
                  <c:pt idx="10">
                    <c:v>1998</c:v>
                  </c:pt>
                  <c:pt idx="11">
                    <c:v>2018</c:v>
                  </c:pt>
                  <c:pt idx="12">
                    <c:v>1998</c:v>
                  </c:pt>
                  <c:pt idx="13">
                    <c:v>2018</c:v>
                  </c:pt>
                  <c:pt idx="14">
                    <c:v>1998</c:v>
                  </c:pt>
                  <c:pt idx="15">
                    <c:v>2018</c:v>
                  </c:pt>
                  <c:pt idx="16">
                    <c:v>1998</c:v>
                  </c:pt>
                  <c:pt idx="17">
                    <c:v>2018</c:v>
                  </c:pt>
                  <c:pt idx="18">
                    <c:v>1998</c:v>
                  </c:pt>
                  <c:pt idx="19">
                    <c:v>2018</c:v>
                  </c:pt>
                  <c:pt idx="20">
                    <c:v>1998</c:v>
                  </c:pt>
                  <c:pt idx="21">
                    <c:v>2018</c:v>
                  </c:pt>
                  <c:pt idx="22">
                    <c:v>1998</c:v>
                  </c:pt>
                  <c:pt idx="23">
                    <c:v>2018</c:v>
                  </c:pt>
                  <c:pt idx="24">
                    <c:v>1998</c:v>
                  </c:pt>
                  <c:pt idx="25">
                    <c:v>2018</c:v>
                  </c:pt>
                  <c:pt idx="26">
                    <c:v>1998</c:v>
                  </c:pt>
                  <c:pt idx="27">
                    <c:v>2018</c:v>
                  </c:pt>
                  <c:pt idx="28">
                    <c:v>1998</c:v>
                  </c:pt>
                  <c:pt idx="29">
                    <c:v>2018</c:v>
                  </c:pt>
                </c:lvl>
                <c:lvl>
                  <c:pt idx="0">
                    <c:v>Tanz</c:v>
                  </c:pt>
                  <c:pt idx="2">
                    <c:v>Madag</c:v>
                  </c:pt>
                  <c:pt idx="4">
                    <c:v>Moz</c:v>
                  </c:pt>
                  <c:pt idx="6">
                    <c:v>Comor</c:v>
                  </c:pt>
                  <c:pt idx="8">
                    <c:v>Zimb</c:v>
                  </c:pt>
                  <c:pt idx="10">
                    <c:v>Mala</c:v>
                  </c:pt>
                  <c:pt idx="12">
                    <c:v>DRC</c:v>
                  </c:pt>
                  <c:pt idx="14">
                    <c:v>Maur</c:v>
                  </c:pt>
                  <c:pt idx="16">
                    <c:v>Zamb</c:v>
                  </c:pt>
                  <c:pt idx="18">
                    <c:v>Ango</c:v>
                  </c:pt>
                  <c:pt idx="20">
                    <c:v>Botsw</c:v>
                  </c:pt>
                  <c:pt idx="22">
                    <c:v>Eswat</c:v>
                  </c:pt>
                  <c:pt idx="24">
                    <c:v>Nam</c:v>
                  </c:pt>
                  <c:pt idx="26">
                    <c:v>Leso</c:v>
                  </c:pt>
                  <c:pt idx="28">
                    <c:v>S.Afri</c:v>
                  </c:pt>
                </c:lvl>
              </c:multiLvlStrCache>
            </c:multiLvlStrRef>
          </c:cat>
          <c:val>
            <c:numRef>
              <c:f>'Youth NEETS'!$B$38:$AE$38</c:f>
              <c:numCache>
                <c:formatCode>#,##0</c:formatCode>
                <c:ptCount val="30"/>
                <c:pt idx="0">
                  <c:v>96.941999912261963</c:v>
                </c:pt>
                <c:pt idx="1">
                  <c:v>98.544999957084656</c:v>
                </c:pt>
                <c:pt idx="2">
                  <c:v>94.38500022888185</c:v>
                </c:pt>
                <c:pt idx="3">
                  <c:v>98.463000059127808</c:v>
                </c:pt>
                <c:pt idx="4">
                  <c:v>96.052000045776367</c:v>
                </c:pt>
                <c:pt idx="5">
                  <c:v>96.950000047683716</c:v>
                </c:pt>
                <c:pt idx="6">
                  <c:v>95.662000179290757</c:v>
                </c:pt>
                <c:pt idx="7">
                  <c:v>96.551000118255615</c:v>
                </c:pt>
                <c:pt idx="8">
                  <c:v>92.203999996185303</c:v>
                </c:pt>
                <c:pt idx="9">
                  <c:v>95.579999923706055</c:v>
                </c:pt>
                <c:pt idx="10">
                  <c:v>94.054999828338623</c:v>
                </c:pt>
                <c:pt idx="11">
                  <c:v>95.508999824523926</c:v>
                </c:pt>
                <c:pt idx="12">
                  <c:v>97.305000066757202</c:v>
                </c:pt>
                <c:pt idx="13">
                  <c:v>95.035999774932847</c:v>
                </c:pt>
                <c:pt idx="14">
                  <c:v>92.449999809265137</c:v>
                </c:pt>
                <c:pt idx="15">
                  <c:v>95.208000183105469</c:v>
                </c:pt>
                <c:pt idx="16">
                  <c:v>87.543999671935993</c:v>
                </c:pt>
                <c:pt idx="17">
                  <c:v>92.546999931335449</c:v>
                </c:pt>
                <c:pt idx="18">
                  <c:v>81.87700080871582</c:v>
                </c:pt>
                <c:pt idx="19">
                  <c:v>93.118000030517564</c:v>
                </c:pt>
                <c:pt idx="20">
                  <c:v>81.221000671386705</c:v>
                </c:pt>
                <c:pt idx="21">
                  <c:v>85.204999923706112</c:v>
                </c:pt>
                <c:pt idx="22">
                  <c:v>79.680000305175795</c:v>
                </c:pt>
                <c:pt idx="23">
                  <c:v>78.836999893188491</c:v>
                </c:pt>
                <c:pt idx="24">
                  <c:v>78.583000183105497</c:v>
                </c:pt>
                <c:pt idx="25">
                  <c:v>78.408000946044893</c:v>
                </c:pt>
                <c:pt idx="26">
                  <c:v>81.285003662109403</c:v>
                </c:pt>
                <c:pt idx="27">
                  <c:v>75.737998962402315</c:v>
                </c:pt>
                <c:pt idx="28">
                  <c:v>74.6019992828369</c:v>
                </c:pt>
                <c:pt idx="29">
                  <c:v>74.952999114990206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F7-4AE5-85EE-10AFD65534B7}"/>
            </c:ext>
          </c:extLst>
        </c:ser>
        <c:ser>
          <c:idx val="1"/>
          <c:order val="1"/>
          <c:tx>
            <c:strRef>
              <c:f>'Youth NEETS'!$A$39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'Youth NEETS'!$B$36:$AE$37</c:f>
              <c:multiLvlStrCache>
                <c:ptCount val="30"/>
                <c:lvl>
                  <c:pt idx="0">
                    <c:v>1998</c:v>
                  </c:pt>
                  <c:pt idx="1">
                    <c:v>2018</c:v>
                  </c:pt>
                  <c:pt idx="2">
                    <c:v>1998</c:v>
                  </c:pt>
                  <c:pt idx="3">
                    <c:v>2018</c:v>
                  </c:pt>
                  <c:pt idx="4">
                    <c:v>1998</c:v>
                  </c:pt>
                  <c:pt idx="5">
                    <c:v>2018</c:v>
                  </c:pt>
                  <c:pt idx="6">
                    <c:v>1998</c:v>
                  </c:pt>
                  <c:pt idx="7">
                    <c:v>2018</c:v>
                  </c:pt>
                  <c:pt idx="8">
                    <c:v>1998</c:v>
                  </c:pt>
                  <c:pt idx="9">
                    <c:v>2018</c:v>
                  </c:pt>
                  <c:pt idx="10">
                    <c:v>1998</c:v>
                  </c:pt>
                  <c:pt idx="11">
                    <c:v>2018</c:v>
                  </c:pt>
                  <c:pt idx="12">
                    <c:v>1998</c:v>
                  </c:pt>
                  <c:pt idx="13">
                    <c:v>2018</c:v>
                  </c:pt>
                  <c:pt idx="14">
                    <c:v>1998</c:v>
                  </c:pt>
                  <c:pt idx="15">
                    <c:v>2018</c:v>
                  </c:pt>
                  <c:pt idx="16">
                    <c:v>1998</c:v>
                  </c:pt>
                  <c:pt idx="17">
                    <c:v>2018</c:v>
                  </c:pt>
                  <c:pt idx="18">
                    <c:v>1998</c:v>
                  </c:pt>
                  <c:pt idx="19">
                    <c:v>2018</c:v>
                  </c:pt>
                  <c:pt idx="20">
                    <c:v>1998</c:v>
                  </c:pt>
                  <c:pt idx="21">
                    <c:v>2018</c:v>
                  </c:pt>
                  <c:pt idx="22">
                    <c:v>1998</c:v>
                  </c:pt>
                  <c:pt idx="23">
                    <c:v>2018</c:v>
                  </c:pt>
                  <c:pt idx="24">
                    <c:v>1998</c:v>
                  </c:pt>
                  <c:pt idx="25">
                    <c:v>2018</c:v>
                  </c:pt>
                  <c:pt idx="26">
                    <c:v>1998</c:v>
                  </c:pt>
                  <c:pt idx="27">
                    <c:v>2018</c:v>
                  </c:pt>
                  <c:pt idx="28">
                    <c:v>1998</c:v>
                  </c:pt>
                  <c:pt idx="29">
                    <c:v>2018</c:v>
                  </c:pt>
                </c:lvl>
                <c:lvl>
                  <c:pt idx="0">
                    <c:v>Tanz</c:v>
                  </c:pt>
                  <c:pt idx="2">
                    <c:v>Madag</c:v>
                  </c:pt>
                  <c:pt idx="4">
                    <c:v>Moz</c:v>
                  </c:pt>
                  <c:pt idx="6">
                    <c:v>Comor</c:v>
                  </c:pt>
                  <c:pt idx="8">
                    <c:v>Zimb</c:v>
                  </c:pt>
                  <c:pt idx="10">
                    <c:v>Mala</c:v>
                  </c:pt>
                  <c:pt idx="12">
                    <c:v>DRC</c:v>
                  </c:pt>
                  <c:pt idx="14">
                    <c:v>Maur</c:v>
                  </c:pt>
                  <c:pt idx="16">
                    <c:v>Zamb</c:v>
                  </c:pt>
                  <c:pt idx="18">
                    <c:v>Ango</c:v>
                  </c:pt>
                  <c:pt idx="20">
                    <c:v>Botsw</c:v>
                  </c:pt>
                  <c:pt idx="22">
                    <c:v>Eswat</c:v>
                  </c:pt>
                  <c:pt idx="24">
                    <c:v>Nam</c:v>
                  </c:pt>
                  <c:pt idx="26">
                    <c:v>Leso</c:v>
                  </c:pt>
                  <c:pt idx="28">
                    <c:v>S.Afri</c:v>
                  </c:pt>
                </c:lvl>
              </c:multiLvlStrCache>
            </c:multiLvlStrRef>
          </c:cat>
          <c:val>
            <c:numRef>
              <c:f>'Youth NEETS'!$B$39:$AE$39</c:f>
              <c:numCache>
                <c:formatCode>#,##0</c:formatCode>
                <c:ptCount val="30"/>
                <c:pt idx="0">
                  <c:v>96.53708508004253</c:v>
                </c:pt>
                <c:pt idx="1">
                  <c:v>97.551765393612087</c:v>
                </c:pt>
                <c:pt idx="2">
                  <c:v>94.234979877547232</c:v>
                </c:pt>
                <c:pt idx="3">
                  <c:v>98.21321617266922</c:v>
                </c:pt>
                <c:pt idx="4">
                  <c:v>98.325531066287979</c:v>
                </c:pt>
                <c:pt idx="5">
                  <c:v>96.714125331662316</c:v>
                </c:pt>
                <c:pt idx="6">
                  <c:v>95.107866061422769</c:v>
                </c:pt>
                <c:pt idx="7">
                  <c:v>95.938139340988954</c:v>
                </c:pt>
                <c:pt idx="8">
                  <c:v>95.267710106813297</c:v>
                </c:pt>
                <c:pt idx="9">
                  <c:v>94.604229785498461</c:v>
                </c:pt>
                <c:pt idx="10">
                  <c:v>89.410237602731726</c:v>
                </c:pt>
                <c:pt idx="11">
                  <c:v>93.573296733559403</c:v>
                </c:pt>
                <c:pt idx="12">
                  <c:v>97.800072716276816</c:v>
                </c:pt>
                <c:pt idx="13">
                  <c:v>96.707359552297206</c:v>
                </c:pt>
                <c:pt idx="14">
                  <c:v>87.449810157897986</c:v>
                </c:pt>
                <c:pt idx="15">
                  <c:v>89.957982243344333</c:v>
                </c:pt>
                <c:pt idx="16">
                  <c:v>88.51678513868805</c:v>
                </c:pt>
                <c:pt idx="17">
                  <c:v>93.054307570740704</c:v>
                </c:pt>
                <c:pt idx="18">
                  <c:v>77.08500261290304</c:v>
                </c:pt>
                <c:pt idx="19">
                  <c:v>92.372051055530164</c:v>
                </c:pt>
                <c:pt idx="20">
                  <c:v>76.532115244120021</c:v>
                </c:pt>
                <c:pt idx="21">
                  <c:v>78.766778017674227</c:v>
                </c:pt>
                <c:pt idx="22">
                  <c:v>73.693219708538692</c:v>
                </c:pt>
                <c:pt idx="23">
                  <c:v>75.55380074635903</c:v>
                </c:pt>
                <c:pt idx="24">
                  <c:v>75.970519853250352</c:v>
                </c:pt>
                <c:pt idx="25">
                  <c:v>75.299373352026961</c:v>
                </c:pt>
                <c:pt idx="26">
                  <c:v>70.266740157036793</c:v>
                </c:pt>
                <c:pt idx="27">
                  <c:v>61.619475177662963</c:v>
                </c:pt>
                <c:pt idx="28">
                  <c:v>64.764454813300063</c:v>
                </c:pt>
                <c:pt idx="29">
                  <c:v>70.725487632717048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F7-4AE5-85EE-10AFD6553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7610048"/>
        <c:axId val="767610440"/>
      </c:barChart>
      <c:catAx>
        <c:axId val="76761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7610440"/>
        <c:crosses val="autoZero"/>
        <c:auto val="1"/>
        <c:lblAlgn val="ctr"/>
        <c:lblOffset val="100"/>
        <c:noMultiLvlLbl val="0"/>
      </c:catAx>
      <c:valAx>
        <c:axId val="7676104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761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67B4D-E820-4F2F-8444-1638195CFAB9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D93A-9FEE-4A16-99E7-9D6E08718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289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ED93A-9FEE-4A16-99E7-9D6E0871817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54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ED93A-9FEE-4A16-99E7-9D6E0871817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919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ED93A-9FEE-4A16-99E7-9D6E0871817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83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22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03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0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9197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165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2033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6909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4027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2402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327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232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60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4998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43035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114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2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4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11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4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3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43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CB977-DB8A-4A5C-9E32-530DE3E3298A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1B676-9B38-42D0-BFDC-0FB14C134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12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2973E-3E40-47A8-A6B1-FCC66E8FCC3F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D65BC-BA2B-4C48-A7C6-D484A989C42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3798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6"/>
          <p:cNvSpPr>
            <a:spLocks noGrp="1"/>
          </p:cNvSpPr>
          <p:nvPr>
            <p:ph idx="1"/>
          </p:nvPr>
        </p:nvSpPr>
        <p:spPr>
          <a:xfrm>
            <a:off x="2826328" y="1209965"/>
            <a:ext cx="7671718" cy="4128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3900" b="1" dirty="0" smtClean="0"/>
              <a:t>Webinar on Demography and COVID-19 in Africa</a:t>
            </a:r>
            <a:endParaRPr lang="en-US" sz="3900" b="1" dirty="0"/>
          </a:p>
          <a:p>
            <a:pPr marL="0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3900" b="1" dirty="0" smtClean="0"/>
              <a:t>Maxwell Parakokwa</a:t>
            </a:r>
          </a:p>
          <a:p>
            <a:pPr marL="0" indent="0" algn="ctr">
              <a:buNone/>
            </a:pPr>
            <a:endParaRPr lang="en-US" sz="3500" dirty="0"/>
          </a:p>
          <a:p>
            <a:pPr marL="0" indent="0" algn="ctr">
              <a:buNone/>
            </a:pPr>
            <a:r>
              <a:rPr lang="en-US" alt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November 2020</a:t>
            </a:r>
            <a:endParaRPr lang="en-US" altLang="en-US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en-US" sz="4800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88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Measures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Regional </a:t>
            </a:r>
            <a:r>
              <a:rPr lang="en-US" dirty="0"/>
              <a:t>Guidelines </a:t>
            </a:r>
            <a:r>
              <a:rPr lang="en-US" dirty="0" smtClean="0"/>
              <a:t>on Cross-border Transport during Covid-19 </a:t>
            </a:r>
          </a:p>
          <a:p>
            <a:pPr lvl="1"/>
            <a:r>
              <a:rPr lang="en-US" dirty="0" smtClean="0"/>
              <a:t>Surveillance, monitoring and enforcement of public health measures </a:t>
            </a:r>
          </a:p>
          <a:p>
            <a:pPr lvl="1"/>
            <a:r>
              <a:rPr lang="en-US" dirty="0" smtClean="0"/>
              <a:t>harmonizing </a:t>
            </a:r>
            <a:r>
              <a:rPr lang="en-US" dirty="0"/>
              <a:t>and facilitating movement of critical goods and services across the </a:t>
            </a:r>
            <a:r>
              <a:rPr lang="en-US" dirty="0" smtClean="0"/>
              <a:t>region, </a:t>
            </a:r>
            <a:r>
              <a:rPr lang="en-US" dirty="0" err="1" smtClean="0"/>
              <a:t>incl</a:t>
            </a:r>
            <a:r>
              <a:rPr lang="en-US" dirty="0" smtClean="0"/>
              <a:t> simplification &amp; automation of procedures, </a:t>
            </a:r>
            <a:r>
              <a:rPr lang="en-US" dirty="0" err="1" smtClean="0"/>
              <a:t>incl</a:t>
            </a:r>
            <a:r>
              <a:rPr lang="en-US" dirty="0" smtClean="0"/>
              <a:t> pre-clearance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EAC-SADC-COMESA </a:t>
            </a:r>
          </a:p>
          <a:p>
            <a:pPr lvl="1"/>
            <a:r>
              <a:rPr lang="en-US" dirty="0" smtClean="0"/>
              <a:t>Mutual recognition of Covid-19 test results </a:t>
            </a:r>
          </a:p>
          <a:p>
            <a:r>
              <a:rPr lang="en-US" dirty="0" smtClean="0"/>
              <a:t>Technical Committee on implementation of the SADC Protocol on Health </a:t>
            </a:r>
          </a:p>
          <a:p>
            <a:pPr lvl="1"/>
            <a:r>
              <a:rPr lang="en-US" dirty="0" smtClean="0"/>
              <a:t>Expanded to other sectors (Home Affairs, Finance, Transport, Industry,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r>
              <a:rPr lang="en-US" dirty="0" smtClean="0"/>
              <a:t>Resource mobilization </a:t>
            </a:r>
          </a:p>
          <a:p>
            <a:pPr lvl="1"/>
            <a:r>
              <a:rPr lang="en-US" dirty="0" smtClean="0"/>
              <a:t> Grants to support procurement of medical equipment, testing kits, PPC </a:t>
            </a:r>
          </a:p>
          <a:p>
            <a:r>
              <a:rPr lang="en-US" dirty="0" smtClean="0"/>
              <a:t>Regional cooperation and mobilization of technical </a:t>
            </a:r>
            <a:r>
              <a:rPr lang="en-US" dirty="0" smtClean="0"/>
              <a:t>support </a:t>
            </a:r>
            <a:endParaRPr lang="en-US" dirty="0" smtClean="0"/>
          </a:p>
          <a:p>
            <a:pPr lvl="1"/>
            <a:r>
              <a:rPr lang="en-US" dirty="0" smtClean="0"/>
              <a:t>Continuity of Education </a:t>
            </a:r>
          </a:p>
          <a:p>
            <a:pPr lvl="1"/>
            <a:r>
              <a:rPr lang="en-US" dirty="0" smtClean="0"/>
              <a:t>Occupational Safety and Health </a:t>
            </a:r>
          </a:p>
          <a:p>
            <a:pPr lvl="2"/>
            <a:r>
              <a:rPr lang="en-US" dirty="0" smtClean="0"/>
              <a:t>Frontline workers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26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measures dominate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3225" y="1825625"/>
            <a:ext cx="52197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9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Covid-19: At risk youth employment share (occupation) - 2020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524" y="1762125"/>
            <a:ext cx="7705725" cy="414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8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Covid-19: At risk women job losses (GDP shock in GDP)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6" y="1825625"/>
            <a:ext cx="7810500" cy="4486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96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Stabilizing the economy and </a:t>
            </a:r>
            <a:r>
              <a:rPr lang="en-US" dirty="0" err="1" smtClean="0"/>
              <a:t>labour</a:t>
            </a:r>
            <a:r>
              <a:rPr lang="en-US" dirty="0" smtClean="0"/>
              <a:t> markets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Addressing Covid-19 </a:t>
            </a:r>
          </a:p>
          <a:p>
            <a:pPr lvl="1"/>
            <a:r>
              <a:rPr lang="en-US" dirty="0" smtClean="0"/>
              <a:t>Public health measures </a:t>
            </a:r>
          </a:p>
          <a:p>
            <a:pPr lvl="2"/>
            <a:r>
              <a:rPr lang="en-US" dirty="0" smtClean="0"/>
              <a:t>Hygiene, social distancing, testing and tracing</a:t>
            </a:r>
          </a:p>
          <a:p>
            <a:r>
              <a:rPr lang="en-US" dirty="0" smtClean="0"/>
              <a:t>Strengthening Social Protection Systems </a:t>
            </a:r>
          </a:p>
          <a:p>
            <a:pPr lvl="1"/>
            <a:r>
              <a:rPr lang="en-US" dirty="0" smtClean="0"/>
              <a:t>Financing social assistance, social insurance, developmental assistance</a:t>
            </a:r>
          </a:p>
          <a:p>
            <a:pPr lvl="1"/>
            <a:r>
              <a:rPr lang="en-US" dirty="0" smtClean="0"/>
              <a:t>Sustaining/financing the Covid-19 response</a:t>
            </a:r>
          </a:p>
          <a:p>
            <a:r>
              <a:rPr lang="en-US" dirty="0" smtClean="0"/>
              <a:t>Strengthening </a:t>
            </a:r>
            <a:r>
              <a:rPr lang="en-US" dirty="0" err="1" smtClean="0"/>
              <a:t>labour</a:t>
            </a:r>
            <a:r>
              <a:rPr lang="en-US" dirty="0" smtClean="0"/>
              <a:t> markets </a:t>
            </a:r>
          </a:p>
          <a:p>
            <a:pPr lvl="1"/>
            <a:r>
              <a:rPr lang="en-US" dirty="0" smtClean="0"/>
              <a:t>Contributory schemes</a:t>
            </a:r>
          </a:p>
          <a:p>
            <a:r>
              <a:rPr lang="en-US" dirty="0" smtClean="0"/>
              <a:t>Informal economy </a:t>
            </a:r>
          </a:p>
          <a:p>
            <a:pPr lvl="1"/>
            <a:r>
              <a:rPr lang="en-US" dirty="0" err="1" smtClean="0"/>
              <a:t>Formalisation</a:t>
            </a:r>
            <a:r>
              <a:rPr lang="en-US" dirty="0" smtClean="0"/>
              <a:t>/inclusion</a:t>
            </a:r>
          </a:p>
        </p:txBody>
      </p:sp>
    </p:spTree>
    <p:extLst>
      <p:ext uri="{BB962C8B-B14F-4D97-AF65-F5344CB8AC3E}">
        <p14:creationId xmlns:p14="http://schemas.microsoft.com/office/powerpoint/2010/main" val="38358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Thank You.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191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SADC Vision 2050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 smtClean="0">
              <a:solidFill>
                <a:srgbClr val="004A9A"/>
              </a:solidFill>
              <a:latin typeface="Helvetica-LightOblique"/>
            </a:endParaRPr>
          </a:p>
          <a:p>
            <a:pPr marL="0" indent="0">
              <a:buNone/>
            </a:pPr>
            <a:endParaRPr lang="en-US" i="1" dirty="0" smtClean="0">
              <a:solidFill>
                <a:srgbClr val="004A9A"/>
              </a:solidFill>
              <a:latin typeface="Helvetica-LightOblique"/>
            </a:endParaRP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004A9A"/>
                </a:solidFill>
                <a:latin typeface="Helvetica-LightOblique"/>
              </a:rPr>
              <a:t>A </a:t>
            </a:r>
            <a:r>
              <a:rPr lang="en-US" i="1" dirty="0">
                <a:solidFill>
                  <a:srgbClr val="004A9A"/>
                </a:solidFill>
                <a:latin typeface="Helvetica-LightOblique"/>
              </a:rPr>
              <a:t>peaceful, inclusive, competitive middle- to high-income </a:t>
            </a:r>
            <a:r>
              <a:rPr lang="en-US" i="1" dirty="0" err="1">
                <a:solidFill>
                  <a:srgbClr val="004A9A"/>
                </a:solidFill>
                <a:latin typeface="Helvetica-LightOblique"/>
              </a:rPr>
              <a:t>industrialised</a:t>
            </a:r>
            <a:r>
              <a:rPr lang="en-US" i="1" dirty="0">
                <a:solidFill>
                  <a:srgbClr val="004A9A"/>
                </a:solidFill>
                <a:latin typeface="Helvetica-LightOblique"/>
              </a:rPr>
              <a:t> region</a:t>
            </a:r>
            <a:r>
              <a:rPr lang="en-US" i="1" dirty="0" smtClean="0">
                <a:solidFill>
                  <a:srgbClr val="004A9A"/>
                </a:solidFill>
                <a:latin typeface="Helvetica-LightOblique"/>
              </a:rPr>
              <a:t>, where </a:t>
            </a:r>
            <a:r>
              <a:rPr lang="en-US" i="1" dirty="0">
                <a:solidFill>
                  <a:srgbClr val="004A9A"/>
                </a:solidFill>
                <a:latin typeface="Helvetica-LightOblique"/>
              </a:rPr>
              <a:t>all citizens enjoy sustainable economic well-being, justice, and freedom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8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SADC economic performance before Covid-19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900" y="1690688"/>
            <a:ext cx="8610600" cy="465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76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impact of Covid-19 in 2020 </a:t>
            </a:r>
            <a:br>
              <a:rPr lang="en-US" dirty="0" smtClean="0"/>
            </a:br>
            <a:r>
              <a:rPr lang="en-US" dirty="0" smtClean="0"/>
              <a:t>- (IMF, June 2020)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690688"/>
            <a:ext cx="7677149" cy="4643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39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2020 Employment Risk and Vulnerability Analysis for SADC Countries from COVID-19 Shock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206619"/>
              </p:ext>
            </p:extLst>
          </p:nvPr>
        </p:nvGraphicFramePr>
        <p:xfrm>
          <a:off x="838200" y="1771658"/>
          <a:ext cx="10515602" cy="4743441"/>
        </p:xfrm>
        <a:graphic>
          <a:graphicData uri="http://schemas.openxmlformats.org/drawingml/2006/table">
            <a:tbl>
              <a:tblPr firstRow="1" firstCol="1" bandRow="1"/>
              <a:tblGrid>
                <a:gridCol w="1281311">
                  <a:extLst>
                    <a:ext uri="{9D8B030D-6E8A-4147-A177-3AD203B41FA5}">
                      <a16:colId xmlns:a16="http://schemas.microsoft.com/office/drawing/2014/main" val="980570787"/>
                    </a:ext>
                  </a:extLst>
                </a:gridCol>
                <a:gridCol w="857903">
                  <a:extLst>
                    <a:ext uri="{9D8B030D-6E8A-4147-A177-3AD203B41FA5}">
                      <a16:colId xmlns:a16="http://schemas.microsoft.com/office/drawing/2014/main" val="3985671942"/>
                    </a:ext>
                  </a:extLst>
                </a:gridCol>
                <a:gridCol w="856896">
                  <a:extLst>
                    <a:ext uri="{9D8B030D-6E8A-4147-A177-3AD203B41FA5}">
                      <a16:colId xmlns:a16="http://schemas.microsoft.com/office/drawing/2014/main" val="10208630"/>
                    </a:ext>
                  </a:extLst>
                </a:gridCol>
                <a:gridCol w="1000048">
                  <a:extLst>
                    <a:ext uri="{9D8B030D-6E8A-4147-A177-3AD203B41FA5}">
                      <a16:colId xmlns:a16="http://schemas.microsoft.com/office/drawing/2014/main" val="3604656545"/>
                    </a:ext>
                  </a:extLst>
                </a:gridCol>
                <a:gridCol w="1088744">
                  <a:extLst>
                    <a:ext uri="{9D8B030D-6E8A-4147-A177-3AD203B41FA5}">
                      <a16:colId xmlns:a16="http://schemas.microsoft.com/office/drawing/2014/main" val="441616182"/>
                    </a:ext>
                  </a:extLst>
                </a:gridCol>
                <a:gridCol w="856896">
                  <a:extLst>
                    <a:ext uri="{9D8B030D-6E8A-4147-A177-3AD203B41FA5}">
                      <a16:colId xmlns:a16="http://schemas.microsoft.com/office/drawing/2014/main" val="591356029"/>
                    </a:ext>
                  </a:extLst>
                </a:gridCol>
                <a:gridCol w="714751">
                  <a:extLst>
                    <a:ext uri="{9D8B030D-6E8A-4147-A177-3AD203B41FA5}">
                      <a16:colId xmlns:a16="http://schemas.microsoft.com/office/drawing/2014/main" val="2913672497"/>
                    </a:ext>
                  </a:extLst>
                </a:gridCol>
                <a:gridCol w="1000048">
                  <a:extLst>
                    <a:ext uri="{9D8B030D-6E8A-4147-A177-3AD203B41FA5}">
                      <a16:colId xmlns:a16="http://schemas.microsoft.com/office/drawing/2014/main" val="1098081603"/>
                    </a:ext>
                  </a:extLst>
                </a:gridCol>
                <a:gridCol w="1143199">
                  <a:extLst>
                    <a:ext uri="{9D8B030D-6E8A-4147-A177-3AD203B41FA5}">
                      <a16:colId xmlns:a16="http://schemas.microsoft.com/office/drawing/2014/main" val="3895296784"/>
                    </a:ext>
                  </a:extLst>
                </a:gridCol>
                <a:gridCol w="857903">
                  <a:extLst>
                    <a:ext uri="{9D8B030D-6E8A-4147-A177-3AD203B41FA5}">
                      <a16:colId xmlns:a16="http://schemas.microsoft.com/office/drawing/2014/main" val="3413517076"/>
                    </a:ext>
                  </a:extLst>
                </a:gridCol>
                <a:gridCol w="857903">
                  <a:extLst>
                    <a:ext uri="{9D8B030D-6E8A-4147-A177-3AD203B41FA5}">
                      <a16:colId xmlns:a16="http://schemas.microsoft.com/office/drawing/2014/main" val="3569203046"/>
                    </a:ext>
                  </a:extLst>
                </a:gridCol>
              </a:tblGrid>
              <a:tr h="5035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Tertiary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Women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Youth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Protection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Remittance Risk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Export Risk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u="sng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Fiscal Space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612780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Angola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7961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Botswana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136706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Comoros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59082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600936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Eswatini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42464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Lesotho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263960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Madagascar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76765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Malawi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39347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Mauritius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472376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Mozambique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566735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Namibia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32687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Seychelles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295569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Africa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560721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Tanzania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934648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Zambia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686659"/>
                  </a:ext>
                </a:extLst>
              </a:tr>
              <a:tr h="264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Zimbabwe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3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870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rate (1998-2018)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79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employment in SADC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78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responses to protect 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Pillar 1: </a:t>
            </a:r>
            <a:r>
              <a:rPr lang="en-US" dirty="0" smtClean="0"/>
              <a:t>Stimulating </a:t>
            </a:r>
            <a:r>
              <a:rPr lang="en-US" dirty="0"/>
              <a:t>the economy and </a:t>
            </a:r>
            <a:r>
              <a:rPr lang="en-US" dirty="0" smtClean="0"/>
              <a:t>jobs </a:t>
            </a:r>
          </a:p>
          <a:p>
            <a:pPr lvl="1"/>
            <a:r>
              <a:rPr lang="en-US" dirty="0" smtClean="0"/>
              <a:t>Economic stimulus packages to sustain expenditure and consumer demand </a:t>
            </a:r>
          </a:p>
          <a:p>
            <a:pPr lvl="1"/>
            <a:r>
              <a:rPr lang="en-US" dirty="0" smtClean="0"/>
              <a:t>South Africa rolled out a R500 </a:t>
            </a:r>
            <a:r>
              <a:rPr lang="en-US" dirty="0" err="1" smtClean="0"/>
              <a:t>bln</a:t>
            </a:r>
            <a:r>
              <a:rPr lang="en-US" dirty="0" smtClean="0"/>
              <a:t> recovery package (10% of GDP) </a:t>
            </a:r>
          </a:p>
          <a:p>
            <a:pPr lvl="1"/>
            <a:r>
              <a:rPr lang="en-US" dirty="0" smtClean="0"/>
              <a:t>Namibia rolled out an ND8 </a:t>
            </a:r>
            <a:r>
              <a:rPr lang="en-US" dirty="0" err="1" smtClean="0"/>
              <a:t>bln</a:t>
            </a:r>
            <a:r>
              <a:rPr lang="en-US" dirty="0" smtClean="0"/>
              <a:t> recovery package (4.25% of GDP) </a:t>
            </a:r>
          </a:p>
          <a:p>
            <a:pPr lvl="1"/>
            <a:r>
              <a:rPr lang="en-US" dirty="0" smtClean="0"/>
              <a:t>Botswana Relief </a:t>
            </a:r>
            <a:r>
              <a:rPr lang="en-US" dirty="0"/>
              <a:t>Fund </a:t>
            </a:r>
            <a:r>
              <a:rPr lang="en-US" dirty="0" smtClean="0"/>
              <a:t>of 2 </a:t>
            </a:r>
            <a:r>
              <a:rPr lang="en-US" dirty="0"/>
              <a:t>billion Pula (about 1,1 percent of GDP)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Pillar 2: Supporting enterprises, employment and incomes</a:t>
            </a:r>
            <a:endParaRPr lang="en-GB" dirty="0">
              <a:solidFill>
                <a:prstClr val="black"/>
              </a:solidFill>
            </a:endParaRPr>
          </a:p>
          <a:p>
            <a:pPr lvl="1"/>
            <a:r>
              <a:rPr lang="en-US" dirty="0" smtClean="0"/>
              <a:t>Credit guarantee schemes </a:t>
            </a:r>
          </a:p>
          <a:p>
            <a:pPr lvl="1"/>
            <a:r>
              <a:rPr lang="en-US" dirty="0" smtClean="0"/>
              <a:t>Tax relief/deferral measures </a:t>
            </a:r>
          </a:p>
          <a:p>
            <a:pPr lvl="1"/>
            <a:r>
              <a:rPr lang="en-US" dirty="0" smtClean="0"/>
              <a:t>Wage support and provision of social safety nets </a:t>
            </a:r>
          </a:p>
          <a:p>
            <a:pPr lvl="2"/>
            <a:r>
              <a:rPr lang="en-US" dirty="0" smtClean="0"/>
              <a:t>Seychelles – wage subsidy of 5% of GDP </a:t>
            </a:r>
          </a:p>
          <a:p>
            <a:pPr lvl="2"/>
            <a:r>
              <a:rPr lang="en-US" dirty="0" smtClean="0"/>
              <a:t>Botswana – 50% cover for enterprises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71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Pillar 3: Protecting workers in the </a:t>
            </a:r>
            <a:r>
              <a:rPr lang="en-US" dirty="0" smtClean="0"/>
              <a:t>workplace</a:t>
            </a:r>
          </a:p>
          <a:p>
            <a:pPr lvl="1"/>
            <a:r>
              <a:rPr lang="en-US" dirty="0" smtClean="0"/>
              <a:t>Public Health Measures </a:t>
            </a:r>
          </a:p>
          <a:p>
            <a:pPr lvl="2"/>
            <a:r>
              <a:rPr lang="en-US" dirty="0" smtClean="0"/>
              <a:t>Provision of PPE, Social distancing </a:t>
            </a:r>
          </a:p>
          <a:p>
            <a:pPr lvl="1"/>
            <a:r>
              <a:rPr lang="en-US" dirty="0" smtClean="0"/>
              <a:t>Teleworking, shift-working  </a:t>
            </a:r>
          </a:p>
          <a:p>
            <a:pPr lvl="1"/>
            <a:r>
              <a:rPr lang="en-US" dirty="0" smtClean="0"/>
              <a:t>Moratorium/freeze on dismissals or retrenchments </a:t>
            </a:r>
            <a:endParaRPr lang="en-US" dirty="0"/>
          </a:p>
          <a:p>
            <a:pPr lvl="0"/>
            <a:r>
              <a:rPr lang="en-US" dirty="0">
                <a:solidFill>
                  <a:prstClr val="black"/>
                </a:solidFill>
              </a:rPr>
              <a:t>Pillar 4: Using social dialogue </a:t>
            </a:r>
            <a:r>
              <a:rPr lang="en-US" dirty="0" smtClean="0">
                <a:solidFill>
                  <a:prstClr val="black"/>
                </a:solidFill>
              </a:rPr>
              <a:t>to </a:t>
            </a:r>
            <a:r>
              <a:rPr lang="en-US" dirty="0">
                <a:solidFill>
                  <a:prstClr val="black"/>
                </a:solidFill>
              </a:rPr>
              <a:t>find solutions</a:t>
            </a:r>
            <a:endParaRPr lang="en-GB" dirty="0">
              <a:solidFill>
                <a:prstClr val="black"/>
              </a:solidFill>
            </a:endParaRPr>
          </a:p>
          <a:p>
            <a:pPr lvl="1"/>
            <a:r>
              <a:rPr lang="en-US" dirty="0" smtClean="0"/>
              <a:t>Cooperation of governments with employers and workers organizations </a:t>
            </a:r>
          </a:p>
          <a:p>
            <a:pPr lvl="2"/>
            <a:r>
              <a:rPr lang="en-US" dirty="0" smtClean="0"/>
              <a:t>South Africa, Zimbabwe, Namibia, Botswana, Eswatini,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Promotion of workplace compliance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578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626</Words>
  <Application>Microsoft Office PowerPoint</Application>
  <PresentationFormat>Widescreen</PresentationFormat>
  <Paragraphs>259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Garamond</vt:lpstr>
      <vt:lpstr>Helvetica-LightOblique</vt:lpstr>
      <vt:lpstr>Times New Roman</vt:lpstr>
      <vt:lpstr>Office Theme</vt:lpstr>
      <vt:lpstr>1_Office Theme</vt:lpstr>
      <vt:lpstr>PowerPoint Presentation</vt:lpstr>
      <vt:lpstr>SADC Vision 2050</vt:lpstr>
      <vt:lpstr>SADC economic performance before Covid-19</vt:lpstr>
      <vt:lpstr>Economic impact of Covid-19 in 2020  - (IMF, June 2020)</vt:lpstr>
      <vt:lpstr>2020 Employment Risk and Vulnerability Analysis for SADC Countries from COVID-19 Shock</vt:lpstr>
      <vt:lpstr>Employment rate (1998-2018)</vt:lpstr>
      <vt:lpstr>Nature of employment in SADC</vt:lpstr>
      <vt:lpstr>Covid-19 responses to protect employment</vt:lpstr>
      <vt:lpstr>PowerPoint Presentation</vt:lpstr>
      <vt:lpstr>Regional Measures </vt:lpstr>
      <vt:lpstr>New measures dominate response</vt:lpstr>
      <vt:lpstr>Covid-19: At risk youth employment share (occupation) - 2020</vt:lpstr>
      <vt:lpstr>Covid-19: At risk women job losses (GDP shock in GDP) </vt:lpstr>
      <vt:lpstr>Stabilizing the economy and labour markets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Maxwell Parakokwa</dc:creator>
  <cp:lastModifiedBy>Maxwell Parakokwa</cp:lastModifiedBy>
  <cp:revision>57</cp:revision>
  <dcterms:created xsi:type="dcterms:W3CDTF">2020-10-29T11:54:26Z</dcterms:created>
  <dcterms:modified xsi:type="dcterms:W3CDTF">2020-11-04T11:43:57Z</dcterms:modified>
</cp:coreProperties>
</file>