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78" r:id="rId3"/>
    <p:sldId id="276" r:id="rId4"/>
    <p:sldId id="283" r:id="rId5"/>
    <p:sldId id="277" r:id="rId6"/>
    <p:sldId id="280" r:id="rId7"/>
    <p:sldId id="285" r:id="rId8"/>
    <p:sldId id="282" r:id="rId9"/>
    <p:sldId id="286" r:id="rId10"/>
    <p:sldId id="281" r:id="rId11"/>
    <p:sldId id="287" r:id="rId12"/>
    <p:sldId id="297" r:id="rId13"/>
    <p:sldId id="298" r:id="rId1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1DFA64-4B4A-4E03-A304-CD46FF188B44}" v="8" dt="2020-10-22T05:57:52.565"/>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8684" autoAdjust="0"/>
    <p:restoredTop sz="95267" autoAdjust="0"/>
  </p:normalViewPr>
  <p:slideViewPr>
    <p:cSldViewPr>
      <p:cViewPr>
        <p:scale>
          <a:sx n="71" d="100"/>
          <a:sy n="71" d="100"/>
        </p:scale>
        <p:origin x="-608" y="-144"/>
      </p:cViewPr>
      <p:guideLst>
        <p:guide pos="3839"/>
        <p:guide orient="horz" pos="2160"/>
      </p:guideLst>
    </p:cSldViewPr>
  </p:slideViewPr>
  <p:notesTextViewPr>
    <p:cViewPr>
      <p:scale>
        <a:sx n="1" d="1"/>
        <a:sy n="1" d="1"/>
      </p:scale>
      <p:origin x="0" y="0"/>
    </p:cViewPr>
  </p:notesTextViewPr>
  <p:notesViewPr>
    <p:cSldViewPr>
      <p:cViewPr varScale="1">
        <p:scale>
          <a:sx n="67" d="100"/>
          <a:sy n="67" d="100"/>
        </p:scale>
        <p:origin x="274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40FC4FFE-8987-4A26-B7F4-8A516F18ADAE}">
      <dgm:prSet/>
      <dgm:spPr/>
      <dgm:t>
        <a:bodyPr/>
        <a:lstStyle/>
        <a:p>
          <a:pPr>
            <a:lnSpc>
              <a:spcPct val="100000"/>
            </a:lnSpc>
          </a:pPr>
          <a:r>
            <a:rPr lang="en-GB" dirty="0"/>
            <a:t>TO EXAMINE THE </a:t>
          </a:r>
          <a:r>
            <a:rPr lang="en-GB" b="1" dirty="0"/>
            <a:t>STATE CAPACITY TO MANAGE THE SPREAD AND CONTAINMENT OF COVID-19 IN THE COUNTRY, ESPECIALLY FOR THE MOST VULNERABLE POPULATION GROUPS,</a:t>
          </a:r>
          <a:r>
            <a:rPr lang="en-GB" dirty="0"/>
            <a:t> PARTICULARLY HEALTH, EDUCATION SYSTEM, SOCIAL SERVICES, SECURITY SERVICES – POLICE, PRISONS, DEFENCE; AND BORDER MANAGEMENT, AND OTHER AFFECTED GOVERNMENT SECTORS </a:t>
          </a:r>
          <a:endParaRPr lang="en-US" dirty="0"/>
        </a:p>
      </dgm:t>
    </dgm:pt>
    <dgm:pt modelId="{CAD7EF86-FB23-41F6-BF42-040B36DEFDB1}" type="parTrans" cxnId="{C7AD8469-3C68-4AF9-AB82-79B0043AA120}">
      <dgm:prSet/>
      <dgm:spPr/>
      <dgm:t>
        <a:bodyPr/>
        <a:lstStyle/>
        <a:p>
          <a:endParaRPr lang="en-US"/>
        </a:p>
      </dgm:t>
    </dgm:pt>
    <dgm:pt modelId="{5B62599A-5C9B-48E7-896E-EA782AC60C8B}" type="sibTrans" cxnId="{C7AD8469-3C68-4AF9-AB82-79B0043AA120}">
      <dgm:prSet/>
      <dgm:spPr/>
      <dgm:t>
        <a:bodyPr/>
        <a:lstStyle/>
        <a:p>
          <a:endParaRPr lang="en-US"/>
        </a:p>
      </dgm:t>
    </dgm:pt>
    <dgm:pt modelId="{49225C73-1633-42F1-AB3B-7CB183E5F8B8}">
      <dgm:prSet/>
      <dgm:spPr/>
      <dgm:t>
        <a:bodyPr/>
        <a:lstStyle/>
        <a:p>
          <a:pPr>
            <a:lnSpc>
              <a:spcPct val="100000"/>
            </a:lnSpc>
            <a:defRPr cap="all"/>
          </a:pPr>
          <a:r>
            <a:rPr lang="en-ZA" dirty="0"/>
            <a:t>To assess </a:t>
          </a:r>
          <a:r>
            <a:rPr lang="en-ZA" b="1" dirty="0"/>
            <a:t>the social impact of the extraordinary state measures that have been taken to combat COVID-19</a:t>
          </a:r>
          <a:r>
            <a:rPr lang="en-ZA" dirty="0"/>
            <a:t>, including access to basic services such as health, safe drinking water and sanitation, food, adequate housing and social security and most vulnerable groups.</a:t>
          </a:r>
          <a:r>
            <a:rPr lang="en-US" dirty="0"/>
            <a:t>.</a:t>
          </a:r>
        </a:p>
      </dgm:t>
    </dgm:pt>
    <dgm:pt modelId="{1A0E2090-1D4F-438A-8766-B6030CE01ADD}" type="parTrans" cxnId="{A9154303-8225-4248-91DC-1B0156A35F07}">
      <dgm:prSet/>
      <dgm:spPr/>
      <dgm:t>
        <a:bodyPr/>
        <a:lstStyle/>
        <a:p>
          <a:endParaRPr lang="en-US"/>
        </a:p>
      </dgm:t>
    </dgm:pt>
    <dgm:pt modelId="{9646853A-8964-4519-A5B1-0B7D18B2983D}" type="sibTrans" cxnId="{A9154303-8225-4248-91DC-1B0156A35F07}">
      <dgm:prSet/>
      <dgm:spPr/>
      <dgm:t>
        <a:bodyPr/>
        <a:lstStyle/>
        <a:p>
          <a:endParaRPr lang="en-US"/>
        </a:p>
      </dgm:t>
    </dgm:pt>
    <dgm:pt modelId="{1C383F32-22E8-4F62-A3E0-BDC3D5F48992}">
      <dgm:prSet/>
      <dgm:spPr/>
      <dgm:t>
        <a:bodyPr/>
        <a:lstStyle/>
        <a:p>
          <a:pPr>
            <a:lnSpc>
              <a:spcPct val="100000"/>
            </a:lnSpc>
            <a:buFont typeface="Symbol" panose="05050102010706020507" pitchFamily="18" charset="2"/>
            <a:buChar char=""/>
          </a:pPr>
          <a:r>
            <a:rPr lang="en-ZA" b="0" dirty="0">
              <a:latin typeface="Century Gothic" panose="020B0502020202020204" pitchFamily="34" charset="0"/>
            </a:rPr>
            <a:t>TO DETERMINE </a:t>
          </a:r>
          <a:r>
            <a:rPr lang="en-ZA" b="1" dirty="0">
              <a:latin typeface="Century Gothic" panose="020B0502020202020204" pitchFamily="34" charset="0"/>
            </a:rPr>
            <a:t>THE STATE’S CAPACITY TO INSTITUTE EARLY RESPONSE AND RECOVERY </a:t>
          </a:r>
          <a:r>
            <a:rPr lang="en-ZA" b="0" dirty="0">
              <a:latin typeface="Century Gothic" panose="020B0502020202020204" pitchFamily="34" charset="0"/>
            </a:rPr>
            <a:t>MEASURES DURING THE CRISIS RESPONSE </a:t>
          </a:r>
          <a:endParaRPr lang="en-US" b="0" dirty="0">
            <a:latin typeface="Century Gothic" panose="020B0502020202020204" pitchFamily="34" charset="0"/>
          </a:endParaRPr>
        </a:p>
      </dgm:t>
    </dgm:pt>
    <dgm:pt modelId="{A7920A2F-3244-4159-AF04-6A1D38B7B317}" type="parTrans" cxnId="{C4CCE57E-E871-46D6-BAD5-880252C95D22}">
      <dgm:prSet/>
      <dgm:spPr/>
      <dgm:t>
        <a:bodyPr/>
        <a:lstStyle/>
        <a:p>
          <a:endParaRPr lang="en-US"/>
        </a:p>
      </dgm:t>
    </dgm:pt>
    <dgm:pt modelId="{8500F72A-2C6D-4FDF-9C1D-CA691380EB0B}" type="sibTrans" cxnId="{C4CCE57E-E871-46D6-BAD5-880252C95D22}">
      <dgm:prSet/>
      <dgm:spPr/>
      <dgm:t>
        <a:bodyPr/>
        <a:lstStyle/>
        <a:p>
          <a:endParaRPr lang="en-US"/>
        </a:p>
      </dgm:t>
    </dgm:pt>
    <dgm:pt modelId="{CA1A776E-D4B9-454A-AB96-35F98D7C53A9}">
      <dgm:prSet/>
      <dgm:spPr/>
      <dgm:t>
        <a:bodyPr/>
        <a:lstStyle/>
        <a:p>
          <a:pPr>
            <a:lnSpc>
              <a:spcPct val="100000"/>
            </a:lnSpc>
            <a:defRPr cap="all"/>
          </a:pPr>
          <a:r>
            <a:rPr lang="en-ZA" dirty="0"/>
            <a:t>To identify </a:t>
          </a:r>
          <a:r>
            <a:rPr lang="en-ZA" b="1" dirty="0"/>
            <a:t>lessons regarding the role of partnerships between the state and various types of civil society partners</a:t>
          </a:r>
          <a:r>
            <a:rPr lang="en-ZA" dirty="0"/>
            <a:t> in response to COVID-19.</a:t>
          </a:r>
          <a:endParaRPr lang="en-GB" dirty="0"/>
        </a:p>
      </dgm:t>
    </dgm:pt>
    <dgm:pt modelId="{2FBCB368-1A6F-440F-A297-B52D589B1BF6}" type="parTrans" cxnId="{F00C9BBB-3D40-4B43-AE5F-7E7AC4CDB378}">
      <dgm:prSet/>
      <dgm:spPr/>
      <dgm:t>
        <a:bodyPr/>
        <a:lstStyle/>
        <a:p>
          <a:endParaRPr lang="en-GB"/>
        </a:p>
      </dgm:t>
    </dgm:pt>
    <dgm:pt modelId="{4BAE6510-0D4E-46CF-9FFC-120B0315AF17}" type="sibTrans" cxnId="{F00C9BBB-3D40-4B43-AE5F-7E7AC4CDB378}">
      <dgm:prSet/>
      <dgm:spPr/>
      <dgm:t>
        <a:bodyPr/>
        <a:lstStyle/>
        <a:p>
          <a:endParaRPr lang="en-GB"/>
        </a:p>
      </dgm:t>
    </dgm:pt>
    <dgm:pt modelId="{B6056BFB-47D7-4C5F-BA11-2CB63C56A52D}" type="pres">
      <dgm:prSet presAssocID="{01A66772-F185-4D58-B8BB-E9370D7A7A2B}" presName="root" presStyleCnt="0">
        <dgm:presLayoutVars>
          <dgm:dir/>
          <dgm:resizeHandles val="exact"/>
        </dgm:presLayoutVars>
      </dgm:prSet>
      <dgm:spPr/>
    </dgm:pt>
    <dgm:pt modelId="{311B26C8-22B1-4363-B621-DD56FB7418C8}" type="pres">
      <dgm:prSet presAssocID="{40FC4FFE-8987-4A26-B7F4-8A516F18ADAE}" presName="compNode" presStyleCnt="0"/>
      <dgm:spPr/>
    </dgm:pt>
    <dgm:pt modelId="{A201D7A7-914C-4D24-8B82-EE40155AB0BE}" type="pres">
      <dgm:prSet presAssocID="{40FC4FFE-8987-4A26-B7F4-8A516F18ADAE}" presName="iconBgRect" presStyleLbl="bgShp" presStyleIdx="0" presStyleCnt="4"/>
      <dgm:spPr>
        <a:prstGeom prst="ellipse">
          <a:avLst/>
        </a:prstGeom>
      </dgm:spPr>
    </dgm:pt>
    <dgm:pt modelId="{8FA2F131-CD01-4CBD-B7A5-1B9B5E7F0402}" type="pres">
      <dgm:prSet presAssocID="{40FC4FFE-8987-4A26-B7F4-8A516F18ADAE}"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Pie chart"/>
        </a:ext>
      </dgm:extLst>
    </dgm:pt>
    <dgm:pt modelId="{F755F00C-B2DB-4097-B4BC-8F1BACC938B7}" type="pres">
      <dgm:prSet presAssocID="{40FC4FFE-8987-4A26-B7F4-8A516F18ADAE}" presName="spaceRect" presStyleCnt="0"/>
      <dgm:spPr/>
    </dgm:pt>
    <dgm:pt modelId="{08F4E96D-0DB6-4476-8C51-7CC7EC2F227B}" type="pres">
      <dgm:prSet presAssocID="{40FC4FFE-8987-4A26-B7F4-8A516F18ADAE}" presName="textRect" presStyleLbl="revTx" presStyleIdx="0" presStyleCnt="4">
        <dgm:presLayoutVars>
          <dgm:chMax val="1"/>
          <dgm:chPref val="1"/>
        </dgm:presLayoutVars>
      </dgm:prSet>
      <dgm:spPr/>
    </dgm:pt>
    <dgm:pt modelId="{5AB3C10D-885E-4522-AB39-7ED4318D191A}" type="pres">
      <dgm:prSet presAssocID="{5B62599A-5C9B-48E7-896E-EA782AC60C8B}" presName="sibTrans" presStyleCnt="0"/>
      <dgm:spPr/>
    </dgm:pt>
    <dgm:pt modelId="{2F278BF9-E1B2-4A1C-B065-C19A7B904219}" type="pres">
      <dgm:prSet presAssocID="{49225C73-1633-42F1-AB3B-7CB183E5F8B8}" presName="compNode" presStyleCnt="0"/>
      <dgm:spPr/>
    </dgm:pt>
    <dgm:pt modelId="{543C18BC-1989-44B2-9862-C670C61D3452}" type="pres">
      <dgm:prSet presAssocID="{49225C73-1633-42F1-AB3B-7CB183E5F8B8}" presName="iconBgRect" presStyleLbl="bgShp" presStyleIdx="1" presStyleCnt="4"/>
      <dgm:spPr>
        <a:prstGeom prst="ellipse">
          <a:avLst/>
        </a:prstGeom>
      </dgm:spPr>
    </dgm:pt>
    <dgm:pt modelId="{E94F35BC-9C76-400A-BBCA-0032259E2E5A}" type="pres">
      <dgm:prSet presAssocID="{49225C73-1633-42F1-AB3B-7CB183E5F8B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ullseye"/>
        </a:ext>
      </dgm:extLst>
    </dgm:pt>
    <dgm:pt modelId="{503A6D04-9ADD-43CC-9847-497CD48F2D11}" type="pres">
      <dgm:prSet presAssocID="{49225C73-1633-42F1-AB3B-7CB183E5F8B8}" presName="spaceRect" presStyleCnt="0"/>
      <dgm:spPr/>
    </dgm:pt>
    <dgm:pt modelId="{20363298-B2A6-463D-A7BE-F9F67404E389}" type="pres">
      <dgm:prSet presAssocID="{49225C73-1633-42F1-AB3B-7CB183E5F8B8}" presName="textRect" presStyleLbl="revTx" presStyleIdx="1" presStyleCnt="4">
        <dgm:presLayoutVars>
          <dgm:chMax val="1"/>
          <dgm:chPref val="1"/>
        </dgm:presLayoutVars>
      </dgm:prSet>
      <dgm:spPr/>
    </dgm:pt>
    <dgm:pt modelId="{A47947BB-708D-4F7E-B072-3C2E42B34B24}" type="pres">
      <dgm:prSet presAssocID="{9646853A-8964-4519-A5B1-0B7D18B2983D}" presName="sibTrans" presStyleCnt="0"/>
      <dgm:spPr/>
    </dgm:pt>
    <dgm:pt modelId="{BDCD0AC9-D564-4025-AD8A-36664A6CBE31}" type="pres">
      <dgm:prSet presAssocID="{1C383F32-22E8-4F62-A3E0-BDC3D5F48992}" presName="compNode" presStyleCnt="0"/>
      <dgm:spPr/>
    </dgm:pt>
    <dgm:pt modelId="{5BDDFF18-9AEC-4E5E-B9AA-33D86F01A63E}" type="pres">
      <dgm:prSet presAssocID="{1C383F32-22E8-4F62-A3E0-BDC3D5F48992}" presName="iconBgRect" presStyleLbl="bgShp" presStyleIdx="2" presStyleCnt="4"/>
      <dgm:spPr>
        <a:prstGeom prst="ellipse">
          <a:avLst/>
        </a:prstGeom>
      </dgm:spPr>
    </dgm:pt>
    <dgm:pt modelId="{F09AEBFF-D2D3-4FFF-AD65-C3CEAEEB10F2}" type="pres">
      <dgm:prSet presAssocID="{1C383F32-22E8-4F62-A3E0-BDC3D5F4899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opwatch"/>
        </a:ext>
      </dgm:extLst>
    </dgm:pt>
    <dgm:pt modelId="{F2EBFBCF-0520-415A-A886-3C4F90D208EF}" type="pres">
      <dgm:prSet presAssocID="{1C383F32-22E8-4F62-A3E0-BDC3D5F48992}" presName="spaceRect" presStyleCnt="0"/>
      <dgm:spPr/>
    </dgm:pt>
    <dgm:pt modelId="{AB9CAFAA-6939-48A6-A89B-19D1A94B9EA1}" type="pres">
      <dgm:prSet presAssocID="{1C383F32-22E8-4F62-A3E0-BDC3D5F48992}" presName="textRect" presStyleLbl="revTx" presStyleIdx="2" presStyleCnt="4">
        <dgm:presLayoutVars>
          <dgm:chMax val="1"/>
          <dgm:chPref val="1"/>
        </dgm:presLayoutVars>
      </dgm:prSet>
      <dgm:spPr/>
    </dgm:pt>
    <dgm:pt modelId="{E57222EE-D081-4D21-A04C-AB3269471CDB}" type="pres">
      <dgm:prSet presAssocID="{8500F72A-2C6D-4FDF-9C1D-CA691380EB0B}" presName="sibTrans" presStyleCnt="0"/>
      <dgm:spPr/>
    </dgm:pt>
    <dgm:pt modelId="{8AD2D089-F9E7-4C42-9657-9B5A3868B252}" type="pres">
      <dgm:prSet presAssocID="{CA1A776E-D4B9-454A-AB96-35F98D7C53A9}" presName="compNode" presStyleCnt="0"/>
      <dgm:spPr/>
    </dgm:pt>
    <dgm:pt modelId="{0FFDBE06-D77C-49BD-AA73-22AE20A5C1F6}" type="pres">
      <dgm:prSet presAssocID="{CA1A776E-D4B9-454A-AB96-35F98D7C53A9}" presName="iconBgRect" presStyleLbl="bgShp" presStyleIdx="3" presStyleCnt="4"/>
      <dgm:spPr>
        <a:prstGeom prst="flowChartConnector">
          <a:avLst/>
        </a:prstGeom>
      </dgm:spPr>
    </dgm:pt>
    <dgm:pt modelId="{04DDD6BF-6EDE-406F-B237-4F101A820743}" type="pres">
      <dgm:prSet presAssocID="{CA1A776E-D4B9-454A-AB96-35F98D7C53A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Africa"/>
        </a:ext>
      </dgm:extLst>
    </dgm:pt>
    <dgm:pt modelId="{03E10E32-D5FF-4F50-B799-27EE5EB8721E}" type="pres">
      <dgm:prSet presAssocID="{CA1A776E-D4B9-454A-AB96-35F98D7C53A9}" presName="spaceRect" presStyleCnt="0"/>
      <dgm:spPr/>
    </dgm:pt>
    <dgm:pt modelId="{D76A888E-C732-48AE-928D-A7D7C3B0C0AF}" type="pres">
      <dgm:prSet presAssocID="{CA1A776E-D4B9-454A-AB96-35F98D7C53A9}" presName="textRect" presStyleLbl="revTx" presStyleIdx="3" presStyleCnt="4">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BA953D32-2DFF-47FE-AF26-C6B9E63D38DF}" type="presOf" srcId="{49225C73-1633-42F1-AB3B-7CB183E5F8B8}" destId="{20363298-B2A6-463D-A7BE-F9F67404E389}" srcOrd="0" destOrd="0" presId="urn:microsoft.com/office/officeart/2018/5/layout/IconLeafLabelList"/>
    <dgm:cxn modelId="{EC450542-0ED9-4BD6-9E85-5709B80794C5}" type="presOf" srcId="{01A66772-F185-4D58-B8BB-E9370D7A7A2B}" destId="{B6056BFB-47D7-4C5F-BA11-2CB63C56A52D}" srcOrd="0" destOrd="0" presId="urn:microsoft.com/office/officeart/2018/5/layout/IconLeafLabelList"/>
    <dgm:cxn modelId="{C7AD8469-3C68-4AF9-AB82-79B0043AA120}" srcId="{01A66772-F185-4D58-B8BB-E9370D7A7A2B}" destId="{40FC4FFE-8987-4A26-B7F4-8A516F18ADAE}" srcOrd="0" destOrd="0" parTransId="{CAD7EF86-FB23-41F6-BF42-040B36DEFDB1}" sibTransId="{5B62599A-5C9B-48E7-896E-EA782AC60C8B}"/>
    <dgm:cxn modelId="{C4CCE57E-E871-46D6-BAD5-880252C95D22}" srcId="{01A66772-F185-4D58-B8BB-E9370D7A7A2B}" destId="{1C383F32-22E8-4F62-A3E0-BDC3D5F48992}" srcOrd="2" destOrd="0" parTransId="{A7920A2F-3244-4159-AF04-6A1D38B7B317}" sibTransId="{8500F72A-2C6D-4FDF-9C1D-CA691380EB0B}"/>
    <dgm:cxn modelId="{D55FAE9C-CF3C-44F3-9D1E-DE6DF574E6D9}" type="presOf" srcId="{1C383F32-22E8-4F62-A3E0-BDC3D5F48992}" destId="{AB9CAFAA-6939-48A6-A89B-19D1A94B9EA1}" srcOrd="0" destOrd="0" presId="urn:microsoft.com/office/officeart/2018/5/layout/IconLeafLabelList"/>
    <dgm:cxn modelId="{A85983B4-FADF-419C-BC71-B5F0871C3055}" type="presOf" srcId="{40FC4FFE-8987-4A26-B7F4-8A516F18ADAE}" destId="{08F4E96D-0DB6-4476-8C51-7CC7EC2F227B}" srcOrd="0" destOrd="0" presId="urn:microsoft.com/office/officeart/2018/5/layout/IconLeafLabelList"/>
    <dgm:cxn modelId="{F00C9BBB-3D40-4B43-AE5F-7E7AC4CDB378}" srcId="{01A66772-F185-4D58-B8BB-E9370D7A7A2B}" destId="{CA1A776E-D4B9-454A-AB96-35F98D7C53A9}" srcOrd="3" destOrd="0" parTransId="{2FBCB368-1A6F-440F-A297-B52D589B1BF6}" sibTransId="{4BAE6510-0D4E-46CF-9FFC-120B0315AF17}"/>
    <dgm:cxn modelId="{0FB67EC8-D72C-4281-A01B-E24FD330147D}" type="presOf" srcId="{CA1A776E-D4B9-454A-AB96-35F98D7C53A9}" destId="{D76A888E-C732-48AE-928D-A7D7C3B0C0AF}" srcOrd="0" destOrd="0" presId="urn:microsoft.com/office/officeart/2018/5/layout/IconLeafLabelList"/>
    <dgm:cxn modelId="{A3E74EE8-8900-4EBD-8983-3BF0AFD6DCC7}" type="presParOf" srcId="{B6056BFB-47D7-4C5F-BA11-2CB63C56A52D}" destId="{311B26C8-22B1-4363-B621-DD56FB7418C8}" srcOrd="0" destOrd="0" presId="urn:microsoft.com/office/officeart/2018/5/layout/IconLeafLabelList"/>
    <dgm:cxn modelId="{044EA9E0-B51B-492A-BE32-015CEAD0BAC9}" type="presParOf" srcId="{311B26C8-22B1-4363-B621-DD56FB7418C8}" destId="{A201D7A7-914C-4D24-8B82-EE40155AB0BE}" srcOrd="0" destOrd="0" presId="urn:microsoft.com/office/officeart/2018/5/layout/IconLeafLabelList"/>
    <dgm:cxn modelId="{08373EC6-14CB-429D-9495-F32683B931D7}" type="presParOf" srcId="{311B26C8-22B1-4363-B621-DD56FB7418C8}" destId="{8FA2F131-CD01-4CBD-B7A5-1B9B5E7F0402}" srcOrd="1" destOrd="0" presId="urn:microsoft.com/office/officeart/2018/5/layout/IconLeafLabelList"/>
    <dgm:cxn modelId="{9AB500F0-62A2-4E73-B4F4-5056804C8D6A}" type="presParOf" srcId="{311B26C8-22B1-4363-B621-DD56FB7418C8}" destId="{F755F00C-B2DB-4097-B4BC-8F1BACC938B7}" srcOrd="2" destOrd="0" presId="urn:microsoft.com/office/officeart/2018/5/layout/IconLeafLabelList"/>
    <dgm:cxn modelId="{676606A7-6564-4CEB-ACE0-4FF9A3A04E67}" type="presParOf" srcId="{311B26C8-22B1-4363-B621-DD56FB7418C8}" destId="{08F4E96D-0DB6-4476-8C51-7CC7EC2F227B}" srcOrd="3" destOrd="0" presId="urn:microsoft.com/office/officeart/2018/5/layout/IconLeafLabelList"/>
    <dgm:cxn modelId="{EAE0F94A-A454-4049-84F7-9EC90E847A03}" type="presParOf" srcId="{B6056BFB-47D7-4C5F-BA11-2CB63C56A52D}" destId="{5AB3C10D-885E-4522-AB39-7ED4318D191A}" srcOrd="1" destOrd="0" presId="urn:microsoft.com/office/officeart/2018/5/layout/IconLeafLabelList"/>
    <dgm:cxn modelId="{B0B5B21A-5ADD-4500-9A67-9B26AF543EBA}" type="presParOf" srcId="{B6056BFB-47D7-4C5F-BA11-2CB63C56A52D}" destId="{2F278BF9-E1B2-4A1C-B065-C19A7B904219}" srcOrd="2" destOrd="0" presId="urn:microsoft.com/office/officeart/2018/5/layout/IconLeafLabelList"/>
    <dgm:cxn modelId="{11FEAF2C-54F7-4E9C-A1D6-5FA0BF7F3665}" type="presParOf" srcId="{2F278BF9-E1B2-4A1C-B065-C19A7B904219}" destId="{543C18BC-1989-44B2-9862-C670C61D3452}" srcOrd="0" destOrd="0" presId="urn:microsoft.com/office/officeart/2018/5/layout/IconLeafLabelList"/>
    <dgm:cxn modelId="{92C17ECB-A80D-4A0E-95CF-40A53D32275F}" type="presParOf" srcId="{2F278BF9-E1B2-4A1C-B065-C19A7B904219}" destId="{E94F35BC-9C76-400A-BBCA-0032259E2E5A}" srcOrd="1" destOrd="0" presId="urn:microsoft.com/office/officeart/2018/5/layout/IconLeafLabelList"/>
    <dgm:cxn modelId="{54E5AE33-4BE6-44E7-871B-1103A0BA7A56}" type="presParOf" srcId="{2F278BF9-E1B2-4A1C-B065-C19A7B904219}" destId="{503A6D04-9ADD-43CC-9847-497CD48F2D11}" srcOrd="2" destOrd="0" presId="urn:microsoft.com/office/officeart/2018/5/layout/IconLeafLabelList"/>
    <dgm:cxn modelId="{3575FCA0-4FCE-460A-8D84-2C767D311A20}" type="presParOf" srcId="{2F278BF9-E1B2-4A1C-B065-C19A7B904219}" destId="{20363298-B2A6-463D-A7BE-F9F67404E389}" srcOrd="3" destOrd="0" presId="urn:microsoft.com/office/officeart/2018/5/layout/IconLeafLabelList"/>
    <dgm:cxn modelId="{4FD22448-C17B-4C43-BAB3-A0B7AA9BCE0D}" type="presParOf" srcId="{B6056BFB-47D7-4C5F-BA11-2CB63C56A52D}" destId="{A47947BB-708D-4F7E-B072-3C2E42B34B24}" srcOrd="3" destOrd="0" presId="urn:microsoft.com/office/officeart/2018/5/layout/IconLeafLabelList"/>
    <dgm:cxn modelId="{75E30F4F-0E76-457B-9D4F-CDE27C2F7F77}" type="presParOf" srcId="{B6056BFB-47D7-4C5F-BA11-2CB63C56A52D}" destId="{BDCD0AC9-D564-4025-AD8A-36664A6CBE31}" srcOrd="4" destOrd="0" presId="urn:microsoft.com/office/officeart/2018/5/layout/IconLeafLabelList"/>
    <dgm:cxn modelId="{C6A367E7-6A7C-42CB-94E4-8EA78AEF87BF}" type="presParOf" srcId="{BDCD0AC9-D564-4025-AD8A-36664A6CBE31}" destId="{5BDDFF18-9AEC-4E5E-B9AA-33D86F01A63E}" srcOrd="0" destOrd="0" presId="urn:microsoft.com/office/officeart/2018/5/layout/IconLeafLabelList"/>
    <dgm:cxn modelId="{B180CBEB-FA9F-4E52-8CA3-A65CB80BB91B}" type="presParOf" srcId="{BDCD0AC9-D564-4025-AD8A-36664A6CBE31}" destId="{F09AEBFF-D2D3-4FFF-AD65-C3CEAEEB10F2}" srcOrd="1" destOrd="0" presId="urn:microsoft.com/office/officeart/2018/5/layout/IconLeafLabelList"/>
    <dgm:cxn modelId="{170B020E-1E19-4EB4-A72C-4FCF01A7DD7E}" type="presParOf" srcId="{BDCD0AC9-D564-4025-AD8A-36664A6CBE31}" destId="{F2EBFBCF-0520-415A-A886-3C4F90D208EF}" srcOrd="2" destOrd="0" presId="urn:microsoft.com/office/officeart/2018/5/layout/IconLeafLabelList"/>
    <dgm:cxn modelId="{CADD8F7D-722C-42A0-AF21-39A3559F8D7B}" type="presParOf" srcId="{BDCD0AC9-D564-4025-AD8A-36664A6CBE31}" destId="{AB9CAFAA-6939-48A6-A89B-19D1A94B9EA1}" srcOrd="3" destOrd="0" presId="urn:microsoft.com/office/officeart/2018/5/layout/IconLeafLabelList"/>
    <dgm:cxn modelId="{869A451C-9C94-4D3E-940C-395327EF6303}" type="presParOf" srcId="{B6056BFB-47D7-4C5F-BA11-2CB63C56A52D}" destId="{E57222EE-D081-4D21-A04C-AB3269471CDB}" srcOrd="5" destOrd="0" presId="urn:microsoft.com/office/officeart/2018/5/layout/IconLeafLabelList"/>
    <dgm:cxn modelId="{4EE323E3-4616-4D8F-98F4-9498EB12ABCA}" type="presParOf" srcId="{B6056BFB-47D7-4C5F-BA11-2CB63C56A52D}" destId="{8AD2D089-F9E7-4C42-9657-9B5A3868B252}" srcOrd="6" destOrd="0" presId="urn:microsoft.com/office/officeart/2018/5/layout/IconLeafLabelList"/>
    <dgm:cxn modelId="{E23114E5-8DF3-4BAC-8558-11DEC234D369}" type="presParOf" srcId="{8AD2D089-F9E7-4C42-9657-9B5A3868B252}" destId="{0FFDBE06-D77C-49BD-AA73-22AE20A5C1F6}" srcOrd="0" destOrd="0" presId="urn:microsoft.com/office/officeart/2018/5/layout/IconLeafLabelList"/>
    <dgm:cxn modelId="{A1221888-B66D-4813-B8AF-0D8A6DC28100}" type="presParOf" srcId="{8AD2D089-F9E7-4C42-9657-9B5A3868B252}" destId="{04DDD6BF-6EDE-406F-B237-4F101A820743}" srcOrd="1" destOrd="0" presId="urn:microsoft.com/office/officeart/2018/5/layout/IconLeafLabelList"/>
    <dgm:cxn modelId="{EF6453AA-97AC-47F9-8286-2C8448610179}" type="presParOf" srcId="{8AD2D089-F9E7-4C42-9657-9B5A3868B252}" destId="{03E10E32-D5FF-4F50-B799-27EE5EB8721E}" srcOrd="2" destOrd="0" presId="urn:microsoft.com/office/officeart/2018/5/layout/IconLeafLabelList"/>
    <dgm:cxn modelId="{A3C79B76-0AE0-4356-B8F7-786FEC8A2F5F}" type="presParOf" srcId="{8AD2D089-F9E7-4C42-9657-9B5A3868B252}" destId="{D76A888E-C732-48AE-928D-A7D7C3B0C0AF}"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01D7A7-914C-4D24-8B82-EE40155AB0BE}">
      <dsp:nvSpPr>
        <dsp:cNvPr id="0" name=""/>
        <dsp:cNvSpPr/>
      </dsp:nvSpPr>
      <dsp:spPr>
        <a:xfrm>
          <a:off x="641422" y="137279"/>
          <a:ext cx="1249615" cy="124961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A2F131-CD01-4CBD-B7A5-1B9B5E7F0402}">
      <dsp:nvSpPr>
        <dsp:cNvPr id="0" name=""/>
        <dsp:cNvSpPr/>
      </dsp:nvSpPr>
      <dsp:spPr>
        <a:xfrm>
          <a:off x="907734" y="403591"/>
          <a:ext cx="716992" cy="71699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F4E96D-0DB6-4476-8C51-7CC7EC2F227B}">
      <dsp:nvSpPr>
        <dsp:cNvPr id="0" name=""/>
        <dsp:cNvSpPr/>
      </dsp:nvSpPr>
      <dsp:spPr>
        <a:xfrm>
          <a:off x="241955" y="1776120"/>
          <a:ext cx="2048550" cy="24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GB" sz="1100" kern="1200" dirty="0"/>
            <a:t>TO EXAMINE THE </a:t>
          </a:r>
          <a:r>
            <a:rPr lang="en-GB" sz="1100" b="1" kern="1200" dirty="0"/>
            <a:t>STATE CAPACITY TO MANAGE THE SPREAD AND CONTAINMENT OF COVID-19 IN THE COUNTRY, ESPECIALLY FOR THE MOST VULNERABLE POPULATION GROUPS,</a:t>
          </a:r>
          <a:r>
            <a:rPr lang="en-GB" sz="1100" kern="1200" dirty="0"/>
            <a:t> PARTICULARLY HEALTH, EDUCATION SYSTEM, SOCIAL SERVICES, SECURITY SERVICES – POLICE, PRISONS, DEFENCE; AND BORDER MANAGEMENT, AND OTHER AFFECTED GOVERNMENT SECTORS </a:t>
          </a:r>
          <a:endParaRPr lang="en-US" sz="1100" kern="1200" dirty="0"/>
        </a:p>
      </dsp:txBody>
      <dsp:txXfrm>
        <a:off x="241955" y="1776120"/>
        <a:ext cx="2048550" cy="2430000"/>
      </dsp:txXfrm>
    </dsp:sp>
    <dsp:sp modelId="{543C18BC-1989-44B2-9862-C670C61D3452}">
      <dsp:nvSpPr>
        <dsp:cNvPr id="0" name=""/>
        <dsp:cNvSpPr/>
      </dsp:nvSpPr>
      <dsp:spPr>
        <a:xfrm>
          <a:off x="3048469" y="137279"/>
          <a:ext cx="1249615" cy="124961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4F35BC-9C76-400A-BBCA-0032259E2E5A}">
      <dsp:nvSpPr>
        <dsp:cNvPr id="0" name=""/>
        <dsp:cNvSpPr/>
      </dsp:nvSpPr>
      <dsp:spPr>
        <a:xfrm>
          <a:off x="3314780" y="403591"/>
          <a:ext cx="716992" cy="7169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363298-B2A6-463D-A7BE-F9F67404E389}">
      <dsp:nvSpPr>
        <dsp:cNvPr id="0" name=""/>
        <dsp:cNvSpPr/>
      </dsp:nvSpPr>
      <dsp:spPr>
        <a:xfrm>
          <a:off x="2649001" y="1776120"/>
          <a:ext cx="2048550" cy="24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ZA" sz="1100" kern="1200" dirty="0"/>
            <a:t>To assess </a:t>
          </a:r>
          <a:r>
            <a:rPr lang="en-ZA" sz="1100" b="1" kern="1200" dirty="0"/>
            <a:t>the social impact of the extraordinary state measures that have been taken to combat COVID-19</a:t>
          </a:r>
          <a:r>
            <a:rPr lang="en-ZA" sz="1100" kern="1200" dirty="0"/>
            <a:t>, including access to basic services such as health, safe drinking water and sanitation, food, adequate housing and social security and most vulnerable groups.</a:t>
          </a:r>
          <a:r>
            <a:rPr lang="en-US" sz="1100" kern="1200" dirty="0"/>
            <a:t>.</a:t>
          </a:r>
        </a:p>
      </dsp:txBody>
      <dsp:txXfrm>
        <a:off x="2649001" y="1776120"/>
        <a:ext cx="2048550" cy="2430000"/>
      </dsp:txXfrm>
    </dsp:sp>
    <dsp:sp modelId="{5BDDFF18-9AEC-4E5E-B9AA-33D86F01A63E}">
      <dsp:nvSpPr>
        <dsp:cNvPr id="0" name=""/>
        <dsp:cNvSpPr/>
      </dsp:nvSpPr>
      <dsp:spPr>
        <a:xfrm>
          <a:off x="5455515" y="137279"/>
          <a:ext cx="1249615" cy="124961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9AEBFF-D2D3-4FFF-AD65-C3CEAEEB10F2}">
      <dsp:nvSpPr>
        <dsp:cNvPr id="0" name=""/>
        <dsp:cNvSpPr/>
      </dsp:nvSpPr>
      <dsp:spPr>
        <a:xfrm>
          <a:off x="5721826" y="403591"/>
          <a:ext cx="716992" cy="7169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9CAFAA-6939-48A6-A89B-19D1A94B9EA1}">
      <dsp:nvSpPr>
        <dsp:cNvPr id="0" name=""/>
        <dsp:cNvSpPr/>
      </dsp:nvSpPr>
      <dsp:spPr>
        <a:xfrm>
          <a:off x="5056048" y="1776120"/>
          <a:ext cx="2048550" cy="24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Font typeface="Symbol" panose="05050102010706020507" pitchFamily="18" charset="2"/>
            <a:buNone/>
          </a:pPr>
          <a:r>
            <a:rPr lang="en-ZA" sz="1100" b="0" kern="1200" dirty="0">
              <a:latin typeface="Century Gothic" panose="020B0502020202020204" pitchFamily="34" charset="0"/>
            </a:rPr>
            <a:t>TO DETERMINE </a:t>
          </a:r>
          <a:r>
            <a:rPr lang="en-ZA" sz="1100" b="1" kern="1200" dirty="0">
              <a:latin typeface="Century Gothic" panose="020B0502020202020204" pitchFamily="34" charset="0"/>
            </a:rPr>
            <a:t>THE STATE’S CAPACITY TO INSTITUTE EARLY RESPONSE AND RECOVERY </a:t>
          </a:r>
          <a:r>
            <a:rPr lang="en-ZA" sz="1100" b="0" kern="1200" dirty="0">
              <a:latin typeface="Century Gothic" panose="020B0502020202020204" pitchFamily="34" charset="0"/>
            </a:rPr>
            <a:t>MEASURES DURING THE CRISIS RESPONSE </a:t>
          </a:r>
          <a:endParaRPr lang="en-US" sz="1100" b="0" kern="1200" dirty="0">
            <a:latin typeface="Century Gothic" panose="020B0502020202020204" pitchFamily="34" charset="0"/>
          </a:endParaRPr>
        </a:p>
      </dsp:txBody>
      <dsp:txXfrm>
        <a:off x="5056048" y="1776120"/>
        <a:ext cx="2048550" cy="2430000"/>
      </dsp:txXfrm>
    </dsp:sp>
    <dsp:sp modelId="{0FFDBE06-D77C-49BD-AA73-22AE20A5C1F6}">
      <dsp:nvSpPr>
        <dsp:cNvPr id="0" name=""/>
        <dsp:cNvSpPr/>
      </dsp:nvSpPr>
      <dsp:spPr>
        <a:xfrm>
          <a:off x="7862561" y="137279"/>
          <a:ext cx="1249615" cy="1249615"/>
        </a:xfrm>
        <a:prstGeom prst="flowChartConnector">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DDD6BF-6EDE-406F-B237-4F101A820743}">
      <dsp:nvSpPr>
        <dsp:cNvPr id="0" name=""/>
        <dsp:cNvSpPr/>
      </dsp:nvSpPr>
      <dsp:spPr>
        <a:xfrm>
          <a:off x="8128873" y="403591"/>
          <a:ext cx="716992" cy="7169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6A888E-C732-48AE-928D-A7D7C3B0C0AF}">
      <dsp:nvSpPr>
        <dsp:cNvPr id="0" name=""/>
        <dsp:cNvSpPr/>
      </dsp:nvSpPr>
      <dsp:spPr>
        <a:xfrm>
          <a:off x="7463094" y="1776120"/>
          <a:ext cx="2048550" cy="243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defRPr cap="all"/>
          </a:pPr>
          <a:r>
            <a:rPr lang="en-ZA" sz="1100" kern="1200" dirty="0"/>
            <a:t>To identify </a:t>
          </a:r>
          <a:r>
            <a:rPr lang="en-ZA" sz="1100" b="1" kern="1200" dirty="0"/>
            <a:t>lessons regarding the role of partnerships between the state and various types of civil society partners</a:t>
          </a:r>
          <a:r>
            <a:rPr lang="en-ZA" sz="1100" kern="1200" dirty="0"/>
            <a:t> in response to COVID-19.</a:t>
          </a:r>
          <a:endParaRPr lang="en-GB" sz="1100" kern="1200" dirty="0"/>
        </a:p>
      </dsp:txBody>
      <dsp:txXfrm>
        <a:off x="7463094" y="1776120"/>
        <a:ext cx="2048550" cy="24300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10/27/2020</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10/27/2020</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9C971FF-EF28-4195-A575-329446EFAA55}" type="slidenum">
              <a:rPr lang="en-GB" smtClean="0"/>
              <a:t>5</a:t>
            </a:fld>
            <a:endParaRPr lang="en-GB"/>
          </a:p>
        </p:txBody>
      </p:sp>
    </p:spTree>
    <p:extLst>
      <p:ext uri="{BB962C8B-B14F-4D97-AF65-F5344CB8AC3E}">
        <p14:creationId xmlns:p14="http://schemas.microsoft.com/office/powerpoint/2010/main" val="343851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descr="Map of World"/>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10/27/2020</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10/27/2020</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10/27/2020</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EDF33987-6305-4E2A-BF18-EF013ECE927B}" type="datetimeFigureOut">
              <a:rPr lang="en-US"/>
              <a:t>10/27/2020</a:t>
            </a:fld>
            <a:endParaRPr/>
          </a:p>
        </p:txBody>
      </p:sp>
      <p:sp>
        <p:nvSpPr>
          <p:cNvPr id="6" name="Slide Number Placeholder 5"/>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10/27/2020</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EDF33987-6305-4E2A-BF18-EF013ECE927B}" type="datetimeFigureOut">
              <a:rPr lang="en-US"/>
              <a:t>10/27/2020</a:t>
            </a:fld>
            <a:endParaRPr/>
          </a:p>
        </p:txBody>
      </p:sp>
      <p:sp>
        <p:nvSpPr>
          <p:cNvPr id="9" name="Slide Number Placeholder 8"/>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EDF33987-6305-4E2A-BF18-EF013ECE927B}" type="datetimeFigureOut">
              <a:rPr lang="en-US"/>
              <a:t>10/27/2020</a:t>
            </a:fld>
            <a:endParaRPr/>
          </a:p>
        </p:txBody>
      </p:sp>
      <p:sp>
        <p:nvSpPr>
          <p:cNvPr id="5" name="Slide Number Placeholder 4"/>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EDF33987-6305-4E2A-BF18-EF013ECE927B}" type="datetimeFigureOut">
              <a:rPr lang="en-US"/>
              <a:t>10/27/2020</a:t>
            </a:fld>
            <a:endParaRPr/>
          </a:p>
        </p:txBody>
      </p:sp>
      <p:sp>
        <p:nvSpPr>
          <p:cNvPr id="4" name="Slide Number Placeholder 3"/>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10/27/2020</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EDF33987-6305-4E2A-BF18-EF013ECE927B}" type="datetimeFigureOut">
              <a:rPr lang="en-US"/>
              <a:t>10/27/2020</a:t>
            </a:fld>
            <a:endParaRPr/>
          </a:p>
        </p:txBody>
      </p:sp>
      <p:sp>
        <p:nvSpPr>
          <p:cNvPr id="7" name="Slide Number Placeholder 6"/>
          <p:cNvSpPr>
            <a:spLocks noGrp="1"/>
          </p:cNvSpPr>
          <p:nvPr>
            <p:ph type="sldNum" sz="quarter" idx="12"/>
          </p:nvPr>
        </p:nvSpPr>
        <p:spPr/>
        <p:txBody>
          <a:bodyPr/>
          <a:lstStyle/>
          <a:p>
            <a:fld id="{F36C87F6-986D-49E6-AF40-1B3A1EE8064D}" type="slidenum">
              <a:rPr/>
              <a:t>‹#›</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dirty="0"/>
              <a:t>Add a footer</a:t>
            </a:r>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10/27/2020</a:t>
            </a:fld>
            <a:endParaRPr lang="en-US"/>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STRENGTHENING GOVERNANCE AND SOCIAL SYSTEMS RESPONSES TO COVID-19 IN SOUTH AFRICA</a:t>
            </a:r>
            <a:endParaRPr lang="en-US" dirty="0"/>
          </a:p>
        </p:txBody>
      </p:sp>
      <p:sp>
        <p:nvSpPr>
          <p:cNvPr id="3" name="Subtitle 2"/>
          <p:cNvSpPr>
            <a:spLocks noGrp="1"/>
          </p:cNvSpPr>
          <p:nvPr>
            <p:ph type="subTitle" idx="1"/>
          </p:nvPr>
        </p:nvSpPr>
        <p:spPr/>
        <p:txBody>
          <a:bodyPr/>
          <a:lstStyle/>
          <a:p>
            <a:r>
              <a:rPr lang="en-US" dirty="0"/>
              <a:t>Assessing the effects of the pandemic on South African society, as well as on its social systems and governance structures</a:t>
            </a:r>
          </a:p>
        </p:txBody>
      </p:sp>
      <p:pic>
        <p:nvPicPr>
          <p:cNvPr id="4" name="Picture 3">
            <a:extLst>
              <a:ext uri="{FF2B5EF4-FFF2-40B4-BE49-F238E27FC236}">
                <a16:creationId xmlns:a16="http://schemas.microsoft.com/office/drawing/2014/main" id="{C496E8E0-D41F-48A1-8E34-636416D43673}"/>
              </a:ext>
            </a:extLst>
          </p:cNvPr>
          <p:cNvPicPr>
            <a:picLocks noChangeAspect="1"/>
          </p:cNvPicPr>
          <p:nvPr/>
        </p:nvPicPr>
        <p:blipFill>
          <a:blip r:embed="rId2"/>
          <a:stretch>
            <a:fillRect/>
          </a:stretch>
        </p:blipFill>
        <p:spPr>
          <a:xfrm>
            <a:off x="4150196" y="159626"/>
            <a:ext cx="3339536" cy="999937"/>
          </a:xfrm>
          <a:prstGeom prst="rect">
            <a:avLst/>
          </a:prstGeom>
        </p:spPr>
      </p:pic>
      <p:pic>
        <p:nvPicPr>
          <p:cNvPr id="5" name="Picture 4">
            <a:extLst>
              <a:ext uri="{FF2B5EF4-FFF2-40B4-BE49-F238E27FC236}">
                <a16:creationId xmlns:a16="http://schemas.microsoft.com/office/drawing/2014/main" id="{A1276AE7-8842-4512-8716-4ED7715C7D2D}"/>
              </a:ext>
            </a:extLst>
          </p:cNvPr>
          <p:cNvPicPr>
            <a:picLocks noChangeAspect="1"/>
          </p:cNvPicPr>
          <p:nvPr/>
        </p:nvPicPr>
        <p:blipFill>
          <a:blip r:embed="rId3"/>
          <a:stretch>
            <a:fillRect/>
          </a:stretch>
        </p:blipFill>
        <p:spPr>
          <a:xfrm>
            <a:off x="7174532" y="5737976"/>
            <a:ext cx="3449701" cy="1103459"/>
          </a:xfrm>
          <a:prstGeom prst="rect">
            <a:avLst/>
          </a:prstGeom>
          <a:effectLst>
            <a:softEdge rad="165100"/>
          </a:effectLst>
        </p:spPr>
      </p:pic>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22C70-FF91-41EA-96E0-F856EFB2CF03}"/>
              </a:ext>
            </a:extLst>
          </p:cNvPr>
          <p:cNvSpPr>
            <a:spLocks noGrp="1"/>
          </p:cNvSpPr>
          <p:nvPr>
            <p:ph type="title"/>
          </p:nvPr>
        </p:nvSpPr>
        <p:spPr>
          <a:xfrm>
            <a:off x="1007394" y="290414"/>
            <a:ext cx="9753600" cy="1325562"/>
          </a:xfrm>
        </p:spPr>
        <p:txBody>
          <a:bodyPr>
            <a:normAutofit/>
          </a:bodyPr>
          <a:lstStyle/>
          <a:p>
            <a:r>
              <a:rPr lang="en-GB" sz="3600" dirty="0"/>
              <a:t>POLICY CONSIDERATIONS: Governance</a:t>
            </a:r>
          </a:p>
        </p:txBody>
      </p:sp>
      <p:sp>
        <p:nvSpPr>
          <p:cNvPr id="3" name="Content Placeholder 2">
            <a:extLst>
              <a:ext uri="{FF2B5EF4-FFF2-40B4-BE49-F238E27FC236}">
                <a16:creationId xmlns:a16="http://schemas.microsoft.com/office/drawing/2014/main" id="{4760EC18-3783-4301-B271-5FB9A50A0779}"/>
              </a:ext>
            </a:extLst>
          </p:cNvPr>
          <p:cNvSpPr>
            <a:spLocks noGrp="1"/>
          </p:cNvSpPr>
          <p:nvPr>
            <p:ph idx="1"/>
          </p:nvPr>
        </p:nvSpPr>
        <p:spPr>
          <a:xfrm>
            <a:off x="1001590" y="1813024"/>
            <a:ext cx="5092822" cy="4754562"/>
          </a:xfrm>
        </p:spPr>
        <p:txBody>
          <a:bodyPr>
            <a:noAutofit/>
          </a:bodyPr>
          <a:lstStyle/>
          <a:p>
            <a:r>
              <a:rPr lang="en-GB" sz="1600" dirty="0"/>
              <a:t>Establish a Ministerial Review of South Africa’s disaster management response preparedness, its agility and resilience, and its early recovery capacity</a:t>
            </a:r>
          </a:p>
          <a:p>
            <a:r>
              <a:rPr lang="en-GB" sz="1600" dirty="0"/>
              <a:t>Conceptualise and engage in a post-COVID-19 scenario planning processes to strengthen the disaster management framework and ensure that regulations do not unreasonably infringe on the constitutionally guaranteed rights of South African citizens</a:t>
            </a:r>
          </a:p>
          <a:p>
            <a:r>
              <a:rPr lang="en-GB" sz="1600" dirty="0"/>
              <a:t>Assessing and enhance the efficiency and effectiveness of disaster management responses at local government level, taking advantage of the emerging district development model to strengthen response capabilities in the future</a:t>
            </a:r>
          </a:p>
          <a:p>
            <a:r>
              <a:rPr lang="en-GB" sz="1600" dirty="0"/>
              <a:t>Review the powers allocated to police and military under lockdown situations , and create enabling environment for chapter 9 institutions to undertake monitoring and reporting </a:t>
            </a:r>
          </a:p>
        </p:txBody>
      </p:sp>
      <p:sp>
        <p:nvSpPr>
          <p:cNvPr id="4" name="Content Placeholder 2">
            <a:extLst>
              <a:ext uri="{FF2B5EF4-FFF2-40B4-BE49-F238E27FC236}">
                <a16:creationId xmlns:a16="http://schemas.microsoft.com/office/drawing/2014/main" id="{F7B06ABA-6332-DA4A-A310-C98EC118DC2C}"/>
              </a:ext>
            </a:extLst>
          </p:cNvPr>
          <p:cNvSpPr txBox="1">
            <a:spLocks/>
          </p:cNvSpPr>
          <p:nvPr/>
        </p:nvSpPr>
        <p:spPr>
          <a:xfrm>
            <a:off x="6310436" y="1833170"/>
            <a:ext cx="4660774" cy="4754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600" dirty="0"/>
              <a:t>Strengthen emergency and disaster management response systems in a multi-sectoral way with all social partners to promote a ‘whole of society’ governance approach, and ensure that civil society is adequately represented in disaster management structures and decision making</a:t>
            </a:r>
          </a:p>
          <a:p>
            <a:r>
              <a:rPr lang="en-GB" sz="1600" dirty="0"/>
              <a:t>Assessing the extent to which gender and vulnerability considerations were factored into the disaster management decision-making and responses</a:t>
            </a:r>
          </a:p>
          <a:p>
            <a:r>
              <a:rPr lang="en-GB" sz="1600" dirty="0"/>
              <a:t>In a post-COVID-19 environment there should be a comprehensive and across-the-board review of the capacities of the public service to respond in a focused, agile and innovative way to disaster management scenarios and to deploy their resources in the most effective way possible </a:t>
            </a:r>
          </a:p>
        </p:txBody>
      </p:sp>
    </p:spTree>
    <p:extLst>
      <p:ext uri="{BB962C8B-B14F-4D97-AF65-F5344CB8AC3E}">
        <p14:creationId xmlns:p14="http://schemas.microsoft.com/office/powerpoint/2010/main" val="1349875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1158-BB94-4450-BB57-E6E9508EB7D2}"/>
              </a:ext>
            </a:extLst>
          </p:cNvPr>
          <p:cNvSpPr>
            <a:spLocks noGrp="1"/>
          </p:cNvSpPr>
          <p:nvPr>
            <p:ph type="title"/>
          </p:nvPr>
        </p:nvSpPr>
        <p:spPr>
          <a:xfrm>
            <a:off x="760411" y="281997"/>
            <a:ext cx="10945216" cy="1325562"/>
          </a:xfrm>
        </p:spPr>
        <p:txBody>
          <a:bodyPr>
            <a:normAutofit/>
          </a:bodyPr>
          <a:lstStyle/>
          <a:p>
            <a:r>
              <a:rPr lang="en-GB" dirty="0"/>
              <a:t>Governance Implications: </a:t>
            </a:r>
            <a:br>
              <a:rPr lang="en-GB" dirty="0"/>
            </a:br>
            <a:r>
              <a:rPr lang="en-GB" dirty="0"/>
              <a:t>Public Service post-COVID-19</a:t>
            </a:r>
          </a:p>
        </p:txBody>
      </p:sp>
      <p:sp>
        <p:nvSpPr>
          <p:cNvPr id="3" name="Content Placeholder 2">
            <a:extLst>
              <a:ext uri="{FF2B5EF4-FFF2-40B4-BE49-F238E27FC236}">
                <a16:creationId xmlns:a16="http://schemas.microsoft.com/office/drawing/2014/main" id="{E6105035-8E8C-491A-A04D-9AB4FE365272}"/>
              </a:ext>
            </a:extLst>
          </p:cNvPr>
          <p:cNvSpPr>
            <a:spLocks noGrp="1"/>
          </p:cNvSpPr>
          <p:nvPr>
            <p:ph idx="1"/>
          </p:nvPr>
        </p:nvSpPr>
        <p:spPr>
          <a:xfrm>
            <a:off x="725263" y="1775388"/>
            <a:ext cx="5225133" cy="5029200"/>
          </a:xfrm>
        </p:spPr>
        <p:txBody>
          <a:bodyPr>
            <a:noAutofit/>
          </a:bodyPr>
          <a:lstStyle/>
          <a:p>
            <a:r>
              <a:rPr lang="en-GB" sz="1800" dirty="0"/>
              <a:t>Local governments, as well as COGTA and SALGA, must consider the plurality disapproval of ward councillors in their response to the pandemic (achieving a 22% approval rating) in adjusting disaster management policy.</a:t>
            </a:r>
          </a:p>
          <a:p>
            <a:r>
              <a:rPr lang="en-GB" sz="1800" dirty="0"/>
              <a:t>The role of non-state actors in disaster response may need to be rethought or solidified to best manage future disasters.</a:t>
            </a:r>
          </a:p>
          <a:p>
            <a:pPr marL="45720" indent="0">
              <a:buNone/>
            </a:pPr>
            <a:endParaRPr lang="en-GB" sz="1600" dirty="0"/>
          </a:p>
          <a:p>
            <a:endParaRPr lang="en-GB" sz="1600" dirty="0"/>
          </a:p>
        </p:txBody>
      </p:sp>
      <p:sp>
        <p:nvSpPr>
          <p:cNvPr id="4" name="Content Placeholder 2">
            <a:extLst>
              <a:ext uri="{FF2B5EF4-FFF2-40B4-BE49-F238E27FC236}">
                <a16:creationId xmlns:a16="http://schemas.microsoft.com/office/drawing/2014/main" id="{EA98ABAA-AC30-9A4D-A56C-450870BAD4B1}"/>
              </a:ext>
            </a:extLst>
          </p:cNvPr>
          <p:cNvSpPr txBox="1">
            <a:spLocks/>
          </p:cNvSpPr>
          <p:nvPr/>
        </p:nvSpPr>
        <p:spPr>
          <a:xfrm>
            <a:off x="5950396" y="1663502"/>
            <a:ext cx="5544616" cy="50292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800" dirty="0"/>
              <a:t>Majority disapproval of police in pandemic response and human right abuse incidents suggest need for clarity on limitations of authority and potential consequences for abuses of power.</a:t>
            </a:r>
          </a:p>
          <a:p>
            <a:r>
              <a:rPr lang="en-GB" sz="1800" dirty="0"/>
              <a:t>The differentiated effect of disaster management decisions on women, girls, and potential for harm should inform policy.</a:t>
            </a:r>
          </a:p>
          <a:p>
            <a:r>
              <a:rPr lang="en-GB" sz="1800" dirty="0"/>
              <a:t>Collaborative reengineering of pandemic response with stakeholders including DPSA, SALGA and CPSI can elicit more innovative and agile responses.</a:t>
            </a:r>
          </a:p>
        </p:txBody>
      </p:sp>
    </p:spTree>
    <p:extLst>
      <p:ext uri="{BB962C8B-B14F-4D97-AF65-F5344CB8AC3E}">
        <p14:creationId xmlns:p14="http://schemas.microsoft.com/office/powerpoint/2010/main" val="2304396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CA0FC-2C3D-4CA5-9037-74B39778596D}"/>
              </a:ext>
            </a:extLst>
          </p:cNvPr>
          <p:cNvSpPr>
            <a:spLocks noGrp="1"/>
          </p:cNvSpPr>
          <p:nvPr>
            <p:ph type="title"/>
          </p:nvPr>
        </p:nvSpPr>
        <p:spPr/>
        <p:txBody>
          <a:bodyPr/>
          <a:lstStyle/>
          <a:p>
            <a:r>
              <a:rPr lang="en-GB" dirty="0"/>
              <a:t>Post Covid-19 Choices</a:t>
            </a:r>
          </a:p>
        </p:txBody>
      </p:sp>
      <p:sp>
        <p:nvSpPr>
          <p:cNvPr id="3" name="Content Placeholder 2">
            <a:extLst>
              <a:ext uri="{FF2B5EF4-FFF2-40B4-BE49-F238E27FC236}">
                <a16:creationId xmlns:a16="http://schemas.microsoft.com/office/drawing/2014/main" id="{7C7551F6-C07A-4C0F-B337-61266A082742}"/>
              </a:ext>
            </a:extLst>
          </p:cNvPr>
          <p:cNvSpPr>
            <a:spLocks noGrp="1"/>
          </p:cNvSpPr>
          <p:nvPr>
            <p:ph idx="1"/>
          </p:nvPr>
        </p:nvSpPr>
        <p:spPr/>
        <p:txBody>
          <a:bodyPr>
            <a:normAutofit fontScale="92500"/>
          </a:bodyPr>
          <a:lstStyle/>
          <a:p>
            <a:pPr>
              <a:lnSpc>
                <a:spcPct val="150000"/>
              </a:lnSpc>
            </a:pPr>
            <a:r>
              <a:rPr lang="en-GB" b="1" dirty="0"/>
              <a:t>DENIAL: </a:t>
            </a:r>
            <a:r>
              <a:rPr lang="en-GB" dirty="0"/>
              <a:t>Like an ostrich, bury our heads in the sand</a:t>
            </a:r>
          </a:p>
          <a:p>
            <a:pPr>
              <a:lnSpc>
                <a:spcPct val="150000"/>
              </a:lnSpc>
            </a:pPr>
            <a:r>
              <a:rPr lang="en-GB" b="1" dirty="0"/>
              <a:t>MEDIOCRITY: </a:t>
            </a:r>
            <a:r>
              <a:rPr lang="en-GB" dirty="0"/>
              <a:t>Muddle through as best we can</a:t>
            </a:r>
            <a:endParaRPr lang="en-GB" b="1" dirty="0"/>
          </a:p>
          <a:p>
            <a:pPr>
              <a:lnSpc>
                <a:spcPct val="150000"/>
              </a:lnSpc>
            </a:pPr>
            <a:r>
              <a:rPr lang="en-GB" b="1" dirty="0"/>
              <a:t>INDECISIVENESS: </a:t>
            </a:r>
            <a:r>
              <a:rPr lang="en-GB" dirty="0"/>
              <a:t>Kick the can down the road in hope that the future will take care of itself, by returning to pre-</a:t>
            </a:r>
            <a:r>
              <a:rPr lang="en-GB" dirty="0" err="1"/>
              <a:t>Covid</a:t>
            </a:r>
            <a:r>
              <a:rPr lang="en-GB" dirty="0"/>
              <a:t> practices</a:t>
            </a:r>
            <a:endParaRPr lang="en-GB" b="1" dirty="0"/>
          </a:p>
          <a:p>
            <a:pPr>
              <a:lnSpc>
                <a:spcPct val="150000"/>
              </a:lnSpc>
            </a:pPr>
            <a:r>
              <a:rPr lang="en-GB" b="1" dirty="0"/>
              <a:t>DESTINATION: </a:t>
            </a:r>
            <a:r>
              <a:rPr lang="en-GB" dirty="0"/>
              <a:t>Take the flight of the flamingos! Craft a positive outcome and path, and take off to achieve a sustainable future           </a:t>
            </a:r>
          </a:p>
          <a:p>
            <a:pPr marL="45720" indent="0">
              <a:lnSpc>
                <a:spcPct val="150000"/>
              </a:lnSpc>
              <a:buNone/>
            </a:pPr>
            <a:endParaRPr lang="en-GB" b="1" dirty="0"/>
          </a:p>
        </p:txBody>
      </p:sp>
    </p:spTree>
    <p:extLst>
      <p:ext uri="{BB962C8B-B14F-4D97-AF65-F5344CB8AC3E}">
        <p14:creationId xmlns:p14="http://schemas.microsoft.com/office/powerpoint/2010/main" val="2332264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Deadly Lake Where 75 Percent of the World's Lesser Flamingos Are Born |  Travel | Smithsonian Magazine">
            <a:extLst>
              <a:ext uri="{FF2B5EF4-FFF2-40B4-BE49-F238E27FC236}">
                <a16:creationId xmlns:a16="http://schemas.microsoft.com/office/drawing/2014/main" id="{214742A7-5A2E-4FB0-875E-7231BC129C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229" y="266409"/>
            <a:ext cx="9513711" cy="6330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0813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CB397F5-6543-446A-B528-40EF31BDED05}"/>
              </a:ext>
            </a:extLst>
          </p:cNvPr>
          <p:cNvSpPr>
            <a:spLocks noGrp="1"/>
          </p:cNvSpPr>
          <p:nvPr>
            <p:ph type="body" idx="1"/>
          </p:nvPr>
        </p:nvSpPr>
        <p:spPr/>
        <p:txBody>
          <a:bodyPr/>
          <a:lstStyle/>
          <a:p>
            <a:r>
              <a:rPr lang="en-GB" dirty="0"/>
              <a:t>Impact Study</a:t>
            </a:r>
          </a:p>
        </p:txBody>
      </p:sp>
      <p:sp>
        <p:nvSpPr>
          <p:cNvPr id="6" name="Content Placeholder 5">
            <a:extLst>
              <a:ext uri="{FF2B5EF4-FFF2-40B4-BE49-F238E27FC236}">
                <a16:creationId xmlns:a16="http://schemas.microsoft.com/office/drawing/2014/main" id="{B2736015-E0F6-48EE-920A-9EDD9CC1F516}"/>
              </a:ext>
            </a:extLst>
          </p:cNvPr>
          <p:cNvSpPr>
            <a:spLocks noGrp="1"/>
          </p:cNvSpPr>
          <p:nvPr>
            <p:ph sz="half" idx="2"/>
          </p:nvPr>
        </p:nvSpPr>
        <p:spPr/>
        <p:txBody>
          <a:bodyPr>
            <a:normAutofit fontScale="92500" lnSpcReduction="20000"/>
          </a:bodyPr>
          <a:lstStyle/>
          <a:p>
            <a:r>
              <a:rPr lang="en-GB" dirty="0"/>
              <a:t>A detailed research study of the of the lockdown risk levels 4 and 5</a:t>
            </a:r>
          </a:p>
          <a:p>
            <a:r>
              <a:rPr lang="en-GB" dirty="0"/>
              <a:t>An epidemiological / health sector overview of COVID-19 (global, regional and national)</a:t>
            </a:r>
          </a:p>
          <a:p>
            <a:r>
              <a:rPr lang="en-GB" dirty="0"/>
              <a:t>An assessment of the disaster management governance structures and decision-making processes</a:t>
            </a:r>
          </a:p>
          <a:p>
            <a:r>
              <a:rPr lang="en-GB" dirty="0"/>
              <a:t>An assessment of the social and economic impact of the lockdown on South African citizens across the spectrum</a:t>
            </a:r>
          </a:p>
        </p:txBody>
      </p:sp>
      <p:sp>
        <p:nvSpPr>
          <p:cNvPr id="7" name="Text Placeholder 6">
            <a:extLst>
              <a:ext uri="{FF2B5EF4-FFF2-40B4-BE49-F238E27FC236}">
                <a16:creationId xmlns:a16="http://schemas.microsoft.com/office/drawing/2014/main" id="{FB6B15C1-5A36-4A11-AD0B-91AB5D7FD664}"/>
              </a:ext>
            </a:extLst>
          </p:cNvPr>
          <p:cNvSpPr>
            <a:spLocks noGrp="1"/>
          </p:cNvSpPr>
          <p:nvPr>
            <p:ph type="body" sz="quarter" idx="3"/>
          </p:nvPr>
        </p:nvSpPr>
        <p:spPr/>
        <p:txBody>
          <a:bodyPr/>
          <a:lstStyle/>
          <a:p>
            <a:r>
              <a:rPr lang="en-GB" dirty="0"/>
              <a:t>Policy brief</a:t>
            </a:r>
          </a:p>
        </p:txBody>
      </p:sp>
      <p:sp>
        <p:nvSpPr>
          <p:cNvPr id="8" name="Content Placeholder 7">
            <a:extLst>
              <a:ext uri="{FF2B5EF4-FFF2-40B4-BE49-F238E27FC236}">
                <a16:creationId xmlns:a16="http://schemas.microsoft.com/office/drawing/2014/main" id="{FE06D911-8863-409C-BA17-5EF4661FBFAF}"/>
              </a:ext>
            </a:extLst>
          </p:cNvPr>
          <p:cNvSpPr>
            <a:spLocks noGrp="1"/>
          </p:cNvSpPr>
          <p:nvPr>
            <p:ph sz="quarter" idx="4"/>
          </p:nvPr>
        </p:nvSpPr>
        <p:spPr/>
        <p:txBody>
          <a:bodyPr>
            <a:normAutofit fontScale="92500" lnSpcReduction="20000"/>
          </a:bodyPr>
          <a:lstStyle/>
          <a:p>
            <a:r>
              <a:rPr lang="en-GB" dirty="0"/>
              <a:t>A synthesis of the key research findings across health, governance and socio-economic domains</a:t>
            </a:r>
          </a:p>
          <a:p>
            <a:r>
              <a:rPr lang="en-GB" dirty="0"/>
              <a:t>Proposed policy considerations for policy responses by policy makers</a:t>
            </a:r>
          </a:p>
        </p:txBody>
      </p:sp>
      <p:sp>
        <p:nvSpPr>
          <p:cNvPr id="13" name="Content Placeholder 7">
            <a:extLst>
              <a:ext uri="{FF2B5EF4-FFF2-40B4-BE49-F238E27FC236}">
                <a16:creationId xmlns:a16="http://schemas.microsoft.com/office/drawing/2014/main" id="{45AE6DEB-634E-44A6-BC93-B6CC71E27F71}"/>
              </a:ext>
            </a:extLst>
          </p:cNvPr>
          <p:cNvSpPr txBox="1">
            <a:spLocks/>
          </p:cNvSpPr>
          <p:nvPr/>
        </p:nvSpPr>
        <p:spPr>
          <a:xfrm>
            <a:off x="1531778" y="483469"/>
            <a:ext cx="8789992" cy="1231031"/>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4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4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4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4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4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400" kern="1200" baseline="0">
                <a:solidFill>
                  <a:schemeClr val="tx1"/>
                </a:solidFill>
                <a:latin typeface="+mn-lt"/>
                <a:ea typeface="+mn-ea"/>
                <a:cs typeface="+mn-cs"/>
              </a:defRPr>
            </a:lvl9pPr>
          </a:lstStyle>
          <a:p>
            <a:endParaRPr lang="en-GB" sz="2400" b="1" dirty="0"/>
          </a:p>
        </p:txBody>
      </p:sp>
    </p:spTree>
    <p:extLst>
      <p:ext uri="{BB962C8B-B14F-4D97-AF65-F5344CB8AC3E}">
        <p14:creationId xmlns:p14="http://schemas.microsoft.com/office/powerpoint/2010/main" val="3639808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0B59E-8FCC-4777-B163-AD118D3C06F4}"/>
              </a:ext>
            </a:extLst>
          </p:cNvPr>
          <p:cNvSpPr>
            <a:spLocks noGrp="1"/>
          </p:cNvSpPr>
          <p:nvPr>
            <p:ph type="title"/>
          </p:nvPr>
        </p:nvSpPr>
        <p:spPr/>
        <p:txBody>
          <a:bodyPr/>
          <a:lstStyle/>
          <a:p>
            <a:r>
              <a:rPr lang="en-GB" dirty="0"/>
              <a:t>Study objectives</a:t>
            </a:r>
          </a:p>
        </p:txBody>
      </p:sp>
      <p:graphicFrame>
        <p:nvGraphicFramePr>
          <p:cNvPr id="5" name="Content Placeholder 2" descr="SmartArt graphic">
            <a:extLst>
              <a:ext uri="{FF2B5EF4-FFF2-40B4-BE49-F238E27FC236}">
                <a16:creationId xmlns:a16="http://schemas.microsoft.com/office/drawing/2014/main" id="{EC16B4D7-82F5-4A4F-9D97-F7A8391AB113}"/>
              </a:ext>
            </a:extLst>
          </p:cNvPr>
          <p:cNvGraphicFramePr>
            <a:graphicFrameLocks noGrp="1"/>
          </p:cNvGraphicFramePr>
          <p:nvPr>
            <p:ph idx="1"/>
            <p:extLst>
              <p:ext uri="{D42A27DB-BD31-4B8C-83A1-F6EECF244321}">
                <p14:modId xmlns:p14="http://schemas.microsoft.com/office/powerpoint/2010/main" val="687081160"/>
              </p:ext>
            </p:extLst>
          </p:nvPr>
        </p:nvGraphicFramePr>
        <p:xfrm>
          <a:off x="1217613" y="1828800"/>
          <a:ext cx="97536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944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CA0FC-2C3D-4CA5-9037-74B39778596D}"/>
              </a:ext>
            </a:extLst>
          </p:cNvPr>
          <p:cNvSpPr>
            <a:spLocks noGrp="1"/>
          </p:cNvSpPr>
          <p:nvPr>
            <p:ph type="title"/>
          </p:nvPr>
        </p:nvSpPr>
        <p:spPr/>
        <p:txBody>
          <a:bodyPr/>
          <a:lstStyle/>
          <a:p>
            <a:r>
              <a:rPr lang="en-GB" dirty="0"/>
              <a:t>COVID-19 Household Survey</a:t>
            </a:r>
          </a:p>
        </p:txBody>
      </p:sp>
      <p:sp>
        <p:nvSpPr>
          <p:cNvPr id="3" name="Content Placeholder 2">
            <a:extLst>
              <a:ext uri="{FF2B5EF4-FFF2-40B4-BE49-F238E27FC236}">
                <a16:creationId xmlns:a16="http://schemas.microsoft.com/office/drawing/2014/main" id="{7C7551F6-C07A-4C0F-B337-61266A082742}"/>
              </a:ext>
            </a:extLst>
          </p:cNvPr>
          <p:cNvSpPr>
            <a:spLocks noGrp="1"/>
          </p:cNvSpPr>
          <p:nvPr>
            <p:ph idx="1"/>
          </p:nvPr>
        </p:nvSpPr>
        <p:spPr/>
        <p:txBody>
          <a:bodyPr/>
          <a:lstStyle/>
          <a:p>
            <a:r>
              <a:rPr lang="en-GB" dirty="0"/>
              <a:t>Administered a household survey in May 2020 in four provinces – Gauteng, KZN, Eastern Cape and Western Cape, to gauge ‘the pulse of the people’</a:t>
            </a:r>
          </a:p>
          <a:p>
            <a:r>
              <a:rPr lang="en-GB" dirty="0"/>
              <a:t>Supported by Red Cross volunteers</a:t>
            </a:r>
          </a:p>
          <a:p>
            <a:r>
              <a:rPr lang="en-GB" dirty="0"/>
              <a:t>Received 1717 responses to the questionnaire</a:t>
            </a:r>
          </a:p>
          <a:p>
            <a:r>
              <a:rPr lang="en-GB" dirty="0"/>
              <a:t>Data has been collected and has informed research study and policy brief</a:t>
            </a:r>
          </a:p>
          <a:p>
            <a:r>
              <a:rPr lang="en-GB" dirty="0"/>
              <a:t>Provided the research study with an even clearer understanding of the impact of COVID-19 lockdown situation on the ground for ordinary citizens</a:t>
            </a:r>
          </a:p>
        </p:txBody>
      </p:sp>
    </p:spTree>
    <p:extLst>
      <p:ext uri="{BB962C8B-B14F-4D97-AF65-F5344CB8AC3E}">
        <p14:creationId xmlns:p14="http://schemas.microsoft.com/office/powerpoint/2010/main" val="223320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42EB4-8094-4004-A999-B840B8E13CF9}"/>
              </a:ext>
            </a:extLst>
          </p:cNvPr>
          <p:cNvSpPr>
            <a:spLocks noGrp="1"/>
          </p:cNvSpPr>
          <p:nvPr>
            <p:ph type="title"/>
          </p:nvPr>
        </p:nvSpPr>
        <p:spPr/>
        <p:txBody>
          <a:bodyPr/>
          <a:lstStyle/>
          <a:p>
            <a:r>
              <a:rPr lang="en-GB" dirty="0"/>
              <a:t>Policy Overview of the pandemic</a:t>
            </a:r>
          </a:p>
        </p:txBody>
      </p:sp>
      <p:sp>
        <p:nvSpPr>
          <p:cNvPr id="3" name="Content Placeholder 2">
            <a:extLst>
              <a:ext uri="{FF2B5EF4-FFF2-40B4-BE49-F238E27FC236}">
                <a16:creationId xmlns:a16="http://schemas.microsoft.com/office/drawing/2014/main" id="{CE800E85-7F0F-4754-88F3-73BC8784DD4D}"/>
              </a:ext>
            </a:extLst>
          </p:cNvPr>
          <p:cNvSpPr>
            <a:spLocks noGrp="1"/>
          </p:cNvSpPr>
          <p:nvPr>
            <p:ph idx="1"/>
          </p:nvPr>
        </p:nvSpPr>
        <p:spPr/>
        <p:txBody>
          <a:bodyPr>
            <a:normAutofit fontScale="77500" lnSpcReduction="20000"/>
          </a:bodyPr>
          <a:lstStyle/>
          <a:p>
            <a:r>
              <a:rPr lang="en-GB" dirty="0">
                <a:ea typeface="Calibri" panose="020F0502020204030204" pitchFamily="34" charset="0"/>
                <a:cs typeface="Times New Roman" panose="02020603050405020304" pitchFamily="18" charset="0"/>
              </a:rPr>
              <a:t>From a broader perspective government will </a:t>
            </a:r>
            <a:r>
              <a:rPr lang="en-GB" b="1" dirty="0">
                <a:ea typeface="Calibri" panose="020F0502020204030204" pitchFamily="34" charset="0"/>
                <a:cs typeface="Times New Roman" panose="02020603050405020304" pitchFamily="18" charset="0"/>
              </a:rPr>
              <a:t>need to engage in a review process to assess the effectiveness of their disaster management response and the governance arrangement put in place to mobilise and sustain it. </a:t>
            </a:r>
          </a:p>
          <a:p>
            <a:r>
              <a:rPr lang="en-GB" dirty="0">
                <a:ea typeface="Calibri" panose="020F0502020204030204" pitchFamily="34" charset="0"/>
                <a:cs typeface="Times New Roman" panose="02020603050405020304" pitchFamily="18" charset="0"/>
              </a:rPr>
              <a:t>More urgently the government will need to </a:t>
            </a:r>
            <a:r>
              <a:rPr lang="en-GB" b="1" dirty="0">
                <a:ea typeface="Calibri" panose="020F0502020204030204" pitchFamily="34" charset="0"/>
                <a:cs typeface="Times New Roman" panose="02020603050405020304" pitchFamily="18" charset="0"/>
              </a:rPr>
              <a:t>find fast and effective solutions to deal with the health, economic and social impacts on citizens and non-citizens alike </a:t>
            </a:r>
            <a:r>
              <a:rPr lang="en-GB" dirty="0">
                <a:ea typeface="Calibri" panose="020F0502020204030204" pitchFamily="34" charset="0"/>
                <a:cs typeface="Times New Roman" panose="02020603050405020304" pitchFamily="18" charset="0"/>
              </a:rPr>
              <a:t>and the effects of the containment measures taken to limit the spread of the virus. </a:t>
            </a:r>
          </a:p>
          <a:p>
            <a:r>
              <a:rPr lang="en-GB" dirty="0">
                <a:ea typeface="Calibri" panose="020F0502020204030204" pitchFamily="34" charset="0"/>
                <a:cs typeface="Times New Roman" panose="02020603050405020304" pitchFamily="18" charset="0"/>
              </a:rPr>
              <a:t>In addition to fighting the public-health emergency, the government will have to move swiftly to ensure that the </a:t>
            </a:r>
            <a:r>
              <a:rPr lang="en-GB" b="1" dirty="0">
                <a:ea typeface="Calibri" panose="020F0502020204030204" pitchFamily="34" charset="0"/>
                <a:cs typeface="Times New Roman" panose="02020603050405020304" pitchFamily="18" charset="0"/>
              </a:rPr>
              <a:t>most vulnerable members of society </a:t>
            </a:r>
            <a:r>
              <a:rPr lang="en-GB" dirty="0">
                <a:ea typeface="Calibri" panose="020F0502020204030204" pitchFamily="34" charset="0"/>
                <a:cs typeface="Times New Roman" panose="02020603050405020304" pitchFamily="18" charset="0"/>
              </a:rPr>
              <a:t>are supported</a:t>
            </a:r>
          </a:p>
          <a:p>
            <a:r>
              <a:rPr lang="en-GB" dirty="0">
                <a:ea typeface="Calibri" panose="020F0502020204030204" pitchFamily="34" charset="0"/>
                <a:cs typeface="Times New Roman" panose="02020603050405020304" pitchFamily="18" charset="0"/>
              </a:rPr>
              <a:t>Government will need to </a:t>
            </a:r>
            <a:r>
              <a:rPr lang="en-GB" b="1" dirty="0">
                <a:ea typeface="Calibri" panose="020F0502020204030204" pitchFamily="34" charset="0"/>
                <a:cs typeface="Times New Roman" panose="02020603050405020304" pitchFamily="18" charset="0"/>
              </a:rPr>
              <a:t>provide workers and small business owners with liquidity and strengthened income support </a:t>
            </a:r>
            <a:r>
              <a:rPr lang="en-GB" dirty="0">
                <a:ea typeface="Calibri" panose="020F0502020204030204" pitchFamily="34" charset="0"/>
                <a:cs typeface="Times New Roman" panose="02020603050405020304" pitchFamily="18" charset="0"/>
              </a:rPr>
              <a:t>for individuals, households and families</a:t>
            </a:r>
          </a:p>
          <a:p>
            <a:r>
              <a:rPr lang="en-GB" dirty="0"/>
              <a:t>Government will be tasked with leading efforts </a:t>
            </a:r>
            <a:r>
              <a:rPr lang="en-GB" b="1" dirty="0"/>
              <a:t>to rebuild social capital and strengthen social cohesion </a:t>
            </a:r>
            <a:r>
              <a:rPr lang="en-GB" dirty="0"/>
              <a:t>in the aftermath of a crisis that has tested these to the extreme.</a:t>
            </a:r>
          </a:p>
          <a:p>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849997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A5E29-CFC0-4905-BA1D-6251778BCB89}"/>
              </a:ext>
            </a:extLst>
          </p:cNvPr>
          <p:cNvSpPr>
            <a:spLocks noGrp="1"/>
          </p:cNvSpPr>
          <p:nvPr>
            <p:ph type="title"/>
          </p:nvPr>
        </p:nvSpPr>
        <p:spPr/>
        <p:txBody>
          <a:bodyPr/>
          <a:lstStyle/>
          <a:p>
            <a:r>
              <a:rPr lang="en-GB" dirty="0"/>
              <a:t>POLICY Considerations: Health systems Readiness</a:t>
            </a:r>
          </a:p>
        </p:txBody>
      </p:sp>
      <p:sp>
        <p:nvSpPr>
          <p:cNvPr id="3" name="Content Placeholder 2">
            <a:extLst>
              <a:ext uri="{FF2B5EF4-FFF2-40B4-BE49-F238E27FC236}">
                <a16:creationId xmlns:a16="http://schemas.microsoft.com/office/drawing/2014/main" id="{737CB502-A163-4136-8CBF-7F0861A3F831}"/>
              </a:ext>
            </a:extLst>
          </p:cNvPr>
          <p:cNvSpPr>
            <a:spLocks noGrp="1"/>
          </p:cNvSpPr>
          <p:nvPr>
            <p:ph idx="1"/>
          </p:nvPr>
        </p:nvSpPr>
        <p:spPr>
          <a:xfrm>
            <a:off x="1217614" y="1828800"/>
            <a:ext cx="5092822" cy="4343400"/>
          </a:xfrm>
        </p:spPr>
        <p:txBody>
          <a:bodyPr>
            <a:noAutofit/>
          </a:bodyPr>
          <a:lstStyle/>
          <a:p>
            <a:r>
              <a:rPr lang="en-GB" sz="1700" dirty="0"/>
              <a:t>Implement a review (potentially a Ministerial Review) of health system readiness for the COVID-19 disaster management response, with a focus both on strengths and weaknesses at national and sub-national levels, and building a resilient health system that can effectively manage future crises</a:t>
            </a:r>
          </a:p>
          <a:p>
            <a:r>
              <a:rPr lang="en-GB" sz="1700" dirty="0"/>
              <a:t>Review of epidemic / pandemic surveillance systems and how effectively national systems integrate with global systems</a:t>
            </a:r>
          </a:p>
          <a:p>
            <a:r>
              <a:rPr lang="en-GB" sz="1700" dirty="0"/>
              <a:t>Streamlined protocols for protecting front-line health care providers, and in particular women health care workers</a:t>
            </a:r>
          </a:p>
          <a:p>
            <a:r>
              <a:rPr lang="en-GB" sz="1700" dirty="0"/>
              <a:t>Initiate research into understanding why South Africa has been the worst-affected country on the African continent</a:t>
            </a:r>
          </a:p>
        </p:txBody>
      </p:sp>
      <p:sp>
        <p:nvSpPr>
          <p:cNvPr id="5" name="Content Placeholder 2">
            <a:extLst>
              <a:ext uri="{FF2B5EF4-FFF2-40B4-BE49-F238E27FC236}">
                <a16:creationId xmlns:a16="http://schemas.microsoft.com/office/drawing/2014/main" id="{11CD8C68-3B0D-A744-851C-61C0F93338AB}"/>
              </a:ext>
            </a:extLst>
          </p:cNvPr>
          <p:cNvSpPr txBox="1">
            <a:spLocks/>
          </p:cNvSpPr>
          <p:nvPr/>
        </p:nvSpPr>
        <p:spPr>
          <a:xfrm>
            <a:off x="6308847" y="1850116"/>
            <a:ext cx="4876798" cy="4343400"/>
          </a:xfrm>
          <a:prstGeom prst="rect">
            <a:avLst/>
          </a:prstGeom>
        </p:spPr>
        <p:txBody>
          <a:bodyPr vert="horz" lIns="91440" tIns="45720" rIns="91440" bIns="45720" rtlCol="0">
            <a:normAutofit fontScale="92500" lnSpcReduction="10000"/>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800" dirty="0"/>
              <a:t>Ensuring access to regular health services during emergencies through balancing the demands of responding directly to the emergency, while simultaneously engaging in strategic planning and coordinated action to maintain essential health service delivery, mitigating the risk of system collapse.</a:t>
            </a:r>
          </a:p>
          <a:p>
            <a:r>
              <a:rPr lang="en-GB" sz="1800" dirty="0"/>
              <a:t>Assessing the impact of the shortage of skilled healthcare workers and capacity of health infrastructure</a:t>
            </a:r>
          </a:p>
          <a:p>
            <a:r>
              <a:rPr lang="en-GB" sz="1800" dirty="0"/>
              <a:t>Undertake a detailed gender analysis of the public and private health care system’s response to date to better understand whether responses met the imperatives of gender equality and serving the most vulnerable</a:t>
            </a:r>
          </a:p>
          <a:p>
            <a:endParaRPr lang="en-GB" dirty="0"/>
          </a:p>
        </p:txBody>
      </p:sp>
    </p:spTree>
    <p:extLst>
      <p:ext uri="{BB962C8B-B14F-4D97-AF65-F5344CB8AC3E}">
        <p14:creationId xmlns:p14="http://schemas.microsoft.com/office/powerpoint/2010/main" val="3506595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A5E29-CFC0-4905-BA1D-6251778BCB89}"/>
              </a:ext>
            </a:extLst>
          </p:cNvPr>
          <p:cNvSpPr>
            <a:spLocks noGrp="1"/>
          </p:cNvSpPr>
          <p:nvPr>
            <p:ph type="title"/>
          </p:nvPr>
        </p:nvSpPr>
        <p:spPr/>
        <p:txBody>
          <a:bodyPr/>
          <a:lstStyle/>
          <a:p>
            <a:r>
              <a:rPr lang="en-GB" dirty="0"/>
              <a:t>Governance Implications:</a:t>
            </a:r>
            <a:br>
              <a:rPr lang="en-GB" dirty="0"/>
            </a:br>
            <a:r>
              <a:rPr lang="en-GB" dirty="0"/>
              <a:t>Health systems Readiness</a:t>
            </a:r>
          </a:p>
        </p:txBody>
      </p:sp>
      <p:sp>
        <p:nvSpPr>
          <p:cNvPr id="3" name="Content Placeholder 2">
            <a:extLst>
              <a:ext uri="{FF2B5EF4-FFF2-40B4-BE49-F238E27FC236}">
                <a16:creationId xmlns:a16="http://schemas.microsoft.com/office/drawing/2014/main" id="{737CB502-A163-4136-8CBF-7F0861A3F831}"/>
              </a:ext>
            </a:extLst>
          </p:cNvPr>
          <p:cNvSpPr>
            <a:spLocks noGrp="1"/>
          </p:cNvSpPr>
          <p:nvPr>
            <p:ph idx="1"/>
          </p:nvPr>
        </p:nvSpPr>
        <p:spPr>
          <a:xfrm>
            <a:off x="1188541" y="1850116"/>
            <a:ext cx="5092822" cy="4343400"/>
          </a:xfrm>
        </p:spPr>
        <p:txBody>
          <a:bodyPr>
            <a:noAutofit/>
          </a:bodyPr>
          <a:lstStyle/>
          <a:p>
            <a:r>
              <a:rPr lang="en-GB" sz="1700" dirty="0"/>
              <a:t>There is already some evidence for shortfalls in both capacity and resources of health systems. A policy review would have the aim of building on successful interventions, building resilience and learning key lessons from gaps and failures.</a:t>
            </a:r>
          </a:p>
          <a:p>
            <a:r>
              <a:rPr lang="en-GB" sz="1700" dirty="0"/>
              <a:t>As part of national pandemic preparedness planning each country should prepare for enhanced surveillance to (</a:t>
            </a:r>
            <a:r>
              <a:rPr lang="en-GB" sz="1700" dirty="0" err="1"/>
              <a:t>i</a:t>
            </a:r>
            <a:r>
              <a:rPr lang="en-GB" sz="1700" dirty="0"/>
              <a:t>) detect the emergence of the new disease, (ii) characterize the disease (epidemiology, clinical manifestations, severity) and (iii) monitor its evolution.</a:t>
            </a:r>
          </a:p>
          <a:p>
            <a:r>
              <a:rPr lang="en-GB" sz="1700" dirty="0"/>
              <a:t>Government must address the diminished access of HIV+ individuals and TB patients to treatment, as well as  women seeking reproductive health services.</a:t>
            </a:r>
          </a:p>
        </p:txBody>
      </p:sp>
      <p:sp>
        <p:nvSpPr>
          <p:cNvPr id="5" name="Content Placeholder 2">
            <a:extLst>
              <a:ext uri="{FF2B5EF4-FFF2-40B4-BE49-F238E27FC236}">
                <a16:creationId xmlns:a16="http://schemas.microsoft.com/office/drawing/2014/main" id="{11CD8C68-3B0D-A744-851C-61C0F93338AB}"/>
              </a:ext>
            </a:extLst>
          </p:cNvPr>
          <p:cNvSpPr txBox="1">
            <a:spLocks/>
          </p:cNvSpPr>
          <p:nvPr/>
        </p:nvSpPr>
        <p:spPr>
          <a:xfrm>
            <a:off x="6308847" y="1850116"/>
            <a:ext cx="4876798" cy="4343400"/>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800" dirty="0"/>
              <a:t>Government must train and retain health care personnel with skills and expertise that are commensurate with the changing demands on the public health services.</a:t>
            </a:r>
          </a:p>
          <a:p>
            <a:r>
              <a:rPr lang="en-GB" sz="1800" dirty="0"/>
              <a:t>Government must ensure access to PPE, occupational health protocols, adequate recovery periods to diminish impact of healthcare worker shortages.</a:t>
            </a:r>
          </a:p>
          <a:p>
            <a:r>
              <a:rPr lang="en-GB" sz="1800" dirty="0"/>
              <a:t>Government must investigate factors leading South Africa being the most affected county on continent to refine disaster management capabilities.</a:t>
            </a:r>
          </a:p>
        </p:txBody>
      </p:sp>
    </p:spTree>
    <p:extLst>
      <p:ext uri="{BB962C8B-B14F-4D97-AF65-F5344CB8AC3E}">
        <p14:creationId xmlns:p14="http://schemas.microsoft.com/office/powerpoint/2010/main" val="27821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1158-BB94-4450-BB57-E6E9508EB7D2}"/>
              </a:ext>
            </a:extLst>
          </p:cNvPr>
          <p:cNvSpPr>
            <a:spLocks noGrp="1"/>
          </p:cNvSpPr>
          <p:nvPr>
            <p:ph type="title"/>
          </p:nvPr>
        </p:nvSpPr>
        <p:spPr>
          <a:xfrm>
            <a:off x="725263" y="165298"/>
            <a:ext cx="10945216" cy="1325562"/>
          </a:xfrm>
        </p:spPr>
        <p:txBody>
          <a:bodyPr>
            <a:normAutofit/>
          </a:bodyPr>
          <a:lstStyle/>
          <a:p>
            <a:r>
              <a:rPr lang="en-GB" dirty="0"/>
              <a:t>POLICY considerations: Social Impacts</a:t>
            </a:r>
          </a:p>
        </p:txBody>
      </p:sp>
      <p:sp>
        <p:nvSpPr>
          <p:cNvPr id="3" name="Content Placeholder 2">
            <a:extLst>
              <a:ext uri="{FF2B5EF4-FFF2-40B4-BE49-F238E27FC236}">
                <a16:creationId xmlns:a16="http://schemas.microsoft.com/office/drawing/2014/main" id="{E6105035-8E8C-491A-A04D-9AB4FE365272}"/>
              </a:ext>
            </a:extLst>
          </p:cNvPr>
          <p:cNvSpPr>
            <a:spLocks noGrp="1"/>
          </p:cNvSpPr>
          <p:nvPr>
            <p:ph idx="1"/>
          </p:nvPr>
        </p:nvSpPr>
        <p:spPr>
          <a:xfrm>
            <a:off x="725263" y="1616224"/>
            <a:ext cx="5225133" cy="5029200"/>
          </a:xfrm>
        </p:spPr>
        <p:txBody>
          <a:bodyPr>
            <a:noAutofit/>
          </a:bodyPr>
          <a:lstStyle/>
          <a:p>
            <a:r>
              <a:rPr lang="en-GB" sz="1600" dirty="0"/>
              <a:t>Extension of the current social relief programme and/or the introduction of a mechanism such as a Basic Income Grant or other income redistribution tools to ensure that the most vulnerable, including children, women in unskilled jobs/income support, persons with disabilities and foreign nationals are supported through the worst of the pandemic </a:t>
            </a:r>
          </a:p>
          <a:p>
            <a:r>
              <a:rPr lang="en-GB" sz="1600" dirty="0"/>
              <a:t>Streamlining official communications to ensure clear and unambiguous information-sharing by government, and to maintain public trust </a:t>
            </a:r>
          </a:p>
          <a:p>
            <a:r>
              <a:rPr lang="en-GB" sz="1600" dirty="0"/>
              <a:t>Understanding the impact of new work practices and the possibility of different, innovative ways of working, as well as the impact that this may have on existing office infrastructure, transport systems and technology requirements </a:t>
            </a:r>
          </a:p>
          <a:p>
            <a:r>
              <a:rPr lang="en-GB" sz="1600" dirty="0"/>
              <a:t>Targeted financial support to workers and service providers in the informal economy, including foreign nationals in South Africa</a:t>
            </a:r>
          </a:p>
        </p:txBody>
      </p:sp>
      <p:sp>
        <p:nvSpPr>
          <p:cNvPr id="4" name="Content Placeholder 2">
            <a:extLst>
              <a:ext uri="{FF2B5EF4-FFF2-40B4-BE49-F238E27FC236}">
                <a16:creationId xmlns:a16="http://schemas.microsoft.com/office/drawing/2014/main" id="{EA98ABAA-AC30-9A4D-A56C-450870BAD4B1}"/>
              </a:ext>
            </a:extLst>
          </p:cNvPr>
          <p:cNvSpPr txBox="1">
            <a:spLocks/>
          </p:cNvSpPr>
          <p:nvPr/>
        </p:nvSpPr>
        <p:spPr>
          <a:xfrm>
            <a:off x="5950397" y="1554162"/>
            <a:ext cx="5544616" cy="50292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600" dirty="0"/>
              <a:t>Assessing the short, medium and longer-term differentiated impacts of school and tertiary institution closures on learners / students, teachers / lecturers and parents, delivery and support systems for teaching and learning, psychosocial effects of home learning, staffing requirements and issues related to examinations and promotions. </a:t>
            </a:r>
          </a:p>
          <a:p>
            <a:r>
              <a:rPr lang="en-GB" sz="1600" dirty="0"/>
              <a:t>Addressing patriarchal power relations that reinforce gender inequalities at all levels of society</a:t>
            </a:r>
          </a:p>
          <a:p>
            <a:r>
              <a:rPr lang="en-GB" sz="1600" dirty="0"/>
              <a:t>Emergency and disaster management systems must, within a human rights-based framework, consider and respond to the most marginalised, at-risk and vulnerable segments of society</a:t>
            </a:r>
          </a:p>
          <a:p>
            <a:r>
              <a:rPr lang="en-GB" sz="1600" dirty="0"/>
              <a:t>Managing and mitigating the resurgence of stigma and discrimination, this time against COVID-19 positive people</a:t>
            </a:r>
          </a:p>
          <a:p>
            <a:r>
              <a:rPr lang="en-GB" sz="1600" dirty="0"/>
              <a:t>Reimagining resilience, social capital and social cohesion in a post-COVID period</a:t>
            </a:r>
          </a:p>
        </p:txBody>
      </p:sp>
    </p:spTree>
    <p:extLst>
      <p:ext uri="{BB962C8B-B14F-4D97-AF65-F5344CB8AC3E}">
        <p14:creationId xmlns:p14="http://schemas.microsoft.com/office/powerpoint/2010/main" val="366197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1158-BB94-4450-BB57-E6E9508EB7D2}"/>
              </a:ext>
            </a:extLst>
          </p:cNvPr>
          <p:cNvSpPr>
            <a:spLocks noGrp="1"/>
          </p:cNvSpPr>
          <p:nvPr>
            <p:ph type="title"/>
          </p:nvPr>
        </p:nvSpPr>
        <p:spPr>
          <a:xfrm>
            <a:off x="748083" y="212576"/>
            <a:ext cx="10945216" cy="1325562"/>
          </a:xfrm>
        </p:spPr>
        <p:txBody>
          <a:bodyPr>
            <a:normAutofit/>
          </a:bodyPr>
          <a:lstStyle/>
          <a:p>
            <a:r>
              <a:rPr lang="en-GB" dirty="0"/>
              <a:t>Governance Implications: </a:t>
            </a:r>
            <a:br>
              <a:rPr lang="en-GB" dirty="0"/>
            </a:br>
            <a:r>
              <a:rPr lang="en-GB" dirty="0"/>
              <a:t>Social Impacts</a:t>
            </a:r>
          </a:p>
        </p:txBody>
      </p:sp>
      <p:sp>
        <p:nvSpPr>
          <p:cNvPr id="3" name="Content Placeholder 2">
            <a:extLst>
              <a:ext uri="{FF2B5EF4-FFF2-40B4-BE49-F238E27FC236}">
                <a16:creationId xmlns:a16="http://schemas.microsoft.com/office/drawing/2014/main" id="{E6105035-8E8C-491A-A04D-9AB4FE365272}"/>
              </a:ext>
            </a:extLst>
          </p:cNvPr>
          <p:cNvSpPr>
            <a:spLocks noGrp="1"/>
          </p:cNvSpPr>
          <p:nvPr>
            <p:ph idx="1"/>
          </p:nvPr>
        </p:nvSpPr>
        <p:spPr>
          <a:xfrm>
            <a:off x="866451" y="1616224"/>
            <a:ext cx="5225133" cy="5029200"/>
          </a:xfrm>
        </p:spPr>
        <p:txBody>
          <a:bodyPr>
            <a:noAutofit/>
          </a:bodyPr>
          <a:lstStyle/>
          <a:p>
            <a:r>
              <a:rPr lang="en-GB" sz="1800" dirty="0"/>
              <a:t>It may be necessary for government to extend the time period for receipt of relief grants in given the immediate, continued needs of the most vulnerable members of society.</a:t>
            </a:r>
          </a:p>
          <a:p>
            <a:r>
              <a:rPr lang="en-GB" sz="1800" dirty="0"/>
              <a:t>Government must streamline communications to reduce uncertainty and anxiety.</a:t>
            </a:r>
          </a:p>
          <a:p>
            <a:r>
              <a:rPr lang="en-GB" sz="1800" dirty="0"/>
              <a:t>Government must review and adjust human resource and workplace health and safety policies to account for telework environments.</a:t>
            </a:r>
          </a:p>
          <a:p>
            <a:r>
              <a:rPr lang="en-GB" sz="1800" dirty="0"/>
              <a:t>Education policy must consider the disparate effects of COVID on learners without adequate online learning environments or supervision.</a:t>
            </a:r>
          </a:p>
          <a:p>
            <a:endParaRPr lang="en-GB" sz="1600" dirty="0"/>
          </a:p>
        </p:txBody>
      </p:sp>
      <p:sp>
        <p:nvSpPr>
          <p:cNvPr id="4" name="Content Placeholder 2">
            <a:extLst>
              <a:ext uri="{FF2B5EF4-FFF2-40B4-BE49-F238E27FC236}">
                <a16:creationId xmlns:a16="http://schemas.microsoft.com/office/drawing/2014/main" id="{EA98ABAA-AC30-9A4D-A56C-450870BAD4B1}"/>
              </a:ext>
            </a:extLst>
          </p:cNvPr>
          <p:cNvSpPr txBox="1">
            <a:spLocks/>
          </p:cNvSpPr>
          <p:nvPr/>
        </p:nvSpPr>
        <p:spPr>
          <a:xfrm>
            <a:off x="5950397" y="1554162"/>
            <a:ext cx="5544616" cy="50292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a:lstStyle>
          <a:p>
            <a:r>
              <a:rPr lang="en-GB" sz="1800" dirty="0"/>
              <a:t>Government is tasked find alternative ways of supporting informal workers other than reported income replacement subsidies.</a:t>
            </a:r>
          </a:p>
          <a:p>
            <a:r>
              <a:rPr lang="en-GB" sz="1800" dirty="0"/>
              <a:t>Government must analyse disproportionate impact of the pandemic and government’s response on women to address worsened inequalities and GBV.</a:t>
            </a:r>
          </a:p>
          <a:p>
            <a:r>
              <a:rPr lang="en-GB" sz="1800" dirty="0"/>
              <a:t>Disaster management responses must serve and protect marginalised individuals in a variety of circumstances disaffected by blunt regulations.</a:t>
            </a:r>
          </a:p>
          <a:p>
            <a:r>
              <a:rPr lang="en-GB" sz="1800" dirty="0"/>
              <a:t>Government might adapt human rights frameworks to specifically counter stigma against COVID-19-positive people.</a:t>
            </a:r>
          </a:p>
        </p:txBody>
      </p:sp>
    </p:spTree>
    <p:extLst>
      <p:ext uri="{BB962C8B-B14F-4D97-AF65-F5344CB8AC3E}">
        <p14:creationId xmlns:p14="http://schemas.microsoft.com/office/powerpoint/2010/main" val="337669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orld Presentatio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World maps series, World  presentation (widescreen).potx" id="{6FD2C32E-565A-4F51-8C38-826F1B24AA7D}" vid="{06379D18-BA11-4F05-84DF-EB681B68D4FA}"/>
    </a:ext>
  </a:extLst>
</a:theme>
</file>

<file path=ppt/theme/theme2.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maps series, World  presentation (widescreen)</Template>
  <TotalTime>1521</TotalTime>
  <Words>1704</Words>
  <Application>Microsoft Office PowerPoint</Application>
  <PresentationFormat>Custom</PresentationFormat>
  <Paragraphs>83</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Symbol</vt:lpstr>
      <vt:lpstr>World Presentation 16x9</vt:lpstr>
      <vt:lpstr>STRENGTHENING GOVERNANCE AND SOCIAL SYSTEMS RESPONSES TO COVID-19 IN SOUTH AFRICA</vt:lpstr>
      <vt:lpstr>PowerPoint Presentation</vt:lpstr>
      <vt:lpstr>Study objectives</vt:lpstr>
      <vt:lpstr>COVID-19 Household Survey</vt:lpstr>
      <vt:lpstr>Policy Overview of the pandemic</vt:lpstr>
      <vt:lpstr>POLICY Considerations: Health systems Readiness</vt:lpstr>
      <vt:lpstr>Governance Implications: Health systems Readiness</vt:lpstr>
      <vt:lpstr>POLICY considerations: Social Impacts</vt:lpstr>
      <vt:lpstr>Governance Implications:  Social Impacts</vt:lpstr>
      <vt:lpstr>POLICY CONSIDERATIONS: Governance</vt:lpstr>
      <vt:lpstr>Governance Implications:  Public Service post-COVID-19</vt:lpstr>
      <vt:lpstr>Post Covid-19 Choices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Impact of Covid-19</dc:title>
  <dc:creator>philip browne</dc:creator>
  <cp:lastModifiedBy>Bongani President Matomela</cp:lastModifiedBy>
  <cp:revision>34</cp:revision>
  <cp:lastPrinted>2020-09-16T01:16:51Z</cp:lastPrinted>
  <dcterms:created xsi:type="dcterms:W3CDTF">2020-05-18T09:41:25Z</dcterms:created>
  <dcterms:modified xsi:type="dcterms:W3CDTF">2020-10-27T06:44:25Z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