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56" r:id="rId2"/>
    <p:sldId id="280" r:id="rId3"/>
    <p:sldId id="282" r:id="rId4"/>
    <p:sldId id="298" r:id="rId5"/>
    <p:sldId id="305" r:id="rId6"/>
    <p:sldId id="286" r:id="rId7"/>
    <p:sldId id="321" r:id="rId8"/>
    <p:sldId id="294" r:id="rId9"/>
    <p:sldId id="293" r:id="rId10"/>
    <p:sldId id="324" r:id="rId11"/>
    <p:sldId id="333" r:id="rId12"/>
    <p:sldId id="328" r:id="rId13"/>
    <p:sldId id="331" r:id="rId14"/>
    <p:sldId id="330" r:id="rId15"/>
    <p:sldId id="332" r:id="rId16"/>
    <p:sldId id="317" r:id="rId17"/>
    <p:sldId id="306" r:id="rId18"/>
    <p:sldId id="310" r:id="rId19"/>
    <p:sldId id="309" r:id="rId20"/>
    <p:sldId id="322" r:id="rId21"/>
    <p:sldId id="325" r:id="rId22"/>
    <p:sldId id="326" r:id="rId23"/>
    <p:sldId id="323" r:id="rId24"/>
    <p:sldId id="329" r:id="rId25"/>
    <p:sldId id="319" r:id="rId26"/>
    <p:sldId id="311" r:id="rId27"/>
    <p:sldId id="312" r:id="rId28"/>
    <p:sldId id="31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8"/>
    <p:restoredTop sz="94663"/>
  </p:normalViewPr>
  <p:slideViewPr>
    <p:cSldViewPr snapToGrid="0" snapToObjects="1">
      <p:cViewPr varScale="1">
        <p:scale>
          <a:sx n="106" d="100"/>
          <a:sy n="106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5D4D-E7A3-0D4E-905B-845A289BC309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83EF0-4D6B-C445-9A55-D80573078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www.statssa.gov.za</a:t>
            </a:r>
            <a:r>
              <a:rPr lang="en-US" dirty="0"/>
              <a:t>/publications/P0211/Presentation%20QLFS%20Q4_2019.pdf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83EF0-4D6B-C445-9A55-D805730783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7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4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3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National Income Dynamics Study (NIDS) Coronavirus Rapid Mobile Survey (CRAM)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3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0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2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1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D85E5-6D5B-C441-B6D2-F7920604D30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EB80-D8B6-554B-973C-8E8CD730B3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20F76C-9401-4B2E-B386-A09374A1FA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91451" y="5752917"/>
            <a:ext cx="4400549" cy="11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1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hyperlink" Target="https://cramsurvey.org/reports/" TargetMode="Externa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tif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hyperlink" Target="https://cramsurvey.org/reports/" TargetMode="Externa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25EC-4A1A-CB43-B8EB-B3F61486A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6027"/>
            <a:ext cx="8741229" cy="31546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Overview of Findings </a:t>
            </a:r>
            <a:b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b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NIDS-CRAM Wave 2 </a:t>
            </a:r>
            <a:b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b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4 November 2020 </a:t>
            </a:r>
            <a:b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b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endParaRPr lang="en-US" sz="35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CBD57-8054-2F42-A64F-9847BE9E7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2115" y="4734882"/>
            <a:ext cx="6858000" cy="8644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latin typeface="Helvetica" pitchFamily="2" charset="0"/>
              </a:rPr>
              <a:t>Dr Nic Spaull </a:t>
            </a:r>
          </a:p>
          <a:p>
            <a:r>
              <a:rPr lang="en-US" sz="1400" dirty="0">
                <a:latin typeface="Helvetica" pitchFamily="2" charset="0"/>
              </a:rPr>
              <a:t>University of Stellenbosch</a:t>
            </a:r>
          </a:p>
          <a:p>
            <a:r>
              <a:rPr lang="en-US" sz="1400" dirty="0">
                <a:latin typeface="Helvetica" pitchFamily="2" charset="0"/>
              </a:rPr>
              <a:t>National income Dynamics Study (NIDS) Coronavirus Rapid Mobile Survey (CRAM)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B4D81-FD95-3B45-B8E8-67C159993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53"/>
          <a:stretch/>
        </p:blipFill>
        <p:spPr>
          <a:xfrm>
            <a:off x="8654143" y="-1447715"/>
            <a:ext cx="3537857" cy="830571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E0718F-776C-4C45-A442-8DBD3282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45"/>
          <a:stretch/>
        </p:blipFill>
        <p:spPr>
          <a:xfrm>
            <a:off x="2770259" y="5759144"/>
            <a:ext cx="3761171" cy="109885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FA5577A-3562-9D41-9783-15FD20B6E337}"/>
              </a:ext>
            </a:extLst>
          </p:cNvPr>
          <p:cNvSpPr txBox="1">
            <a:spLocks/>
          </p:cNvSpPr>
          <p:nvPr/>
        </p:nvSpPr>
        <p:spPr>
          <a:xfrm>
            <a:off x="6999513" y="5671973"/>
            <a:ext cx="2628745" cy="864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5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5497-CAD3-4C40-933C-EE13E9D6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1.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7732-7CF1-1245-A135-D67C43450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0688"/>
            <a:ext cx="5706891" cy="45767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200" b="1" dirty="0"/>
              <a:t>COV-19 SRD Grant </a:t>
            </a:r>
          </a:p>
          <a:p>
            <a:pPr lvl="1">
              <a:lnSpc>
                <a:spcPct val="110000"/>
              </a:lnSpc>
            </a:pPr>
            <a:r>
              <a:rPr lang="en-US" sz="3300" dirty="0"/>
              <a:t>Brought millions of </a:t>
            </a:r>
            <a:r>
              <a:rPr lang="en-US" sz="3300" b="1" dirty="0"/>
              <a:t>previously unreached individuals </a:t>
            </a:r>
            <a:r>
              <a:rPr lang="en-US" sz="3300" dirty="0"/>
              <a:t>into the system.</a:t>
            </a:r>
          </a:p>
          <a:p>
            <a:pPr lvl="1">
              <a:lnSpc>
                <a:spcPct val="110000"/>
              </a:lnSpc>
            </a:pPr>
            <a:r>
              <a:rPr lang="en-US" sz="3300" b="0" dirty="0"/>
              <a:t>Application for and receipt have been relatively </a:t>
            </a:r>
            <a:r>
              <a:rPr lang="en-US" sz="3300" b="1" dirty="0"/>
              <a:t>pro-poor.</a:t>
            </a:r>
          </a:p>
          <a:p>
            <a:pPr lvl="1">
              <a:lnSpc>
                <a:spcPct val="110000"/>
              </a:lnSpc>
            </a:pPr>
            <a:r>
              <a:rPr lang="en-US" sz="3300" dirty="0"/>
              <a:t>~</a:t>
            </a:r>
            <a:r>
              <a:rPr lang="en-US" sz="3300" b="1" dirty="0"/>
              <a:t>4,3-million recipients </a:t>
            </a:r>
            <a:r>
              <a:rPr lang="en-US" sz="3300" dirty="0"/>
              <a:t>by July/Aug (SASSA reports 4,4mil)</a:t>
            </a:r>
          </a:p>
          <a:p>
            <a:pPr lvl="1">
              <a:lnSpc>
                <a:spcPct val="110000"/>
              </a:lnSpc>
            </a:pPr>
            <a:endParaRPr lang="en-US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8ECAB-6112-354B-A2A1-3BBD3F52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9157" y="110487"/>
            <a:ext cx="5216781" cy="3085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523E5A-99D6-A04A-BB9D-470D631AD9A2}"/>
              </a:ext>
            </a:extLst>
          </p:cNvPr>
          <p:cNvSpPr txBox="1">
            <a:spLocks/>
          </p:cNvSpPr>
          <p:nvPr/>
        </p:nvSpPr>
        <p:spPr>
          <a:xfrm>
            <a:off x="7304475" y="3179929"/>
            <a:ext cx="4741369" cy="381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2000" b="1" dirty="0"/>
              <a:t>Source for both</a:t>
            </a:r>
            <a:r>
              <a:rPr lang="en-US" sz="2000" dirty="0"/>
              <a:t>: Kohler &amp; Bhorat,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92A383-F670-1B49-87FE-1A20D646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6547" y="3450499"/>
            <a:ext cx="5529297" cy="3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4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CE6A-0B06-7446-A083-21F7AB9F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89C3-C3FC-5448-B074-04CAE325A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A754D-E033-DB47-9619-BDCC82F82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6" t="20863" r="61183" b="7859"/>
          <a:stretch/>
        </p:blipFill>
        <p:spPr>
          <a:xfrm>
            <a:off x="3036599" y="1195188"/>
            <a:ext cx="3233571" cy="4467623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F4C98-3A77-2746-BA1A-821A93E85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5" t="19953" r="60551" b="6939"/>
          <a:stretch/>
        </p:blipFill>
        <p:spPr>
          <a:xfrm>
            <a:off x="6522711" y="1195188"/>
            <a:ext cx="3227712" cy="4468531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8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5497-CAD3-4C40-933C-EE13E9D6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2. Hunger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7732-7CF1-1245-A135-D67C43450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492539"/>
            <a:ext cx="11382174" cy="9904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27% decline in child &amp; HH hunger </a:t>
            </a:r>
            <a:r>
              <a:rPr lang="en-US" b="1" dirty="0" err="1"/>
              <a:t>April</a:t>
            </a:r>
            <a:r>
              <a:rPr lang="en-US" b="1" dirty="0" err="1">
                <a:sym typeface="Wingdings" pitchFamily="2" charset="2"/>
              </a:rPr>
              <a:t>June</a:t>
            </a:r>
            <a:r>
              <a:rPr lang="en-US" b="1" dirty="0">
                <a:sym typeface="Wingdings" pitchFamily="2" charset="2"/>
              </a:rPr>
              <a:t> 2020</a:t>
            </a:r>
            <a:endParaRPr lang="en-US" b="1" dirty="0"/>
          </a:p>
          <a:p>
            <a:pPr lvl="1">
              <a:lnSpc>
                <a:spcPct val="110000"/>
              </a:lnSpc>
            </a:pPr>
            <a:r>
              <a:rPr lang="en-US" dirty="0"/>
              <a:t>Due to grants, UIF/TERS, previously furloughed workers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Monthly figures still 2x annual figures from 2016 (</a:t>
            </a:r>
            <a:r>
              <a:rPr lang="en-US" sz="1800" dirty="0"/>
              <a:t>Community Survey)</a:t>
            </a:r>
            <a:endParaRPr lang="en-US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523E5A-99D6-A04A-BB9D-470D631AD9A2}"/>
              </a:ext>
            </a:extLst>
          </p:cNvPr>
          <p:cNvSpPr txBox="1">
            <a:spLocks/>
          </p:cNvSpPr>
          <p:nvPr/>
        </p:nvSpPr>
        <p:spPr>
          <a:xfrm>
            <a:off x="1354631" y="6416712"/>
            <a:ext cx="4741369" cy="381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2000" b="1" dirty="0"/>
              <a:t>Source: </a:t>
            </a:r>
            <a:r>
              <a:rPr lang="en-US" sz="2000" dirty="0"/>
              <a:t>Bridgman et al (2020)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D540E142-61D6-384E-9D14-F9FC3A26C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7" t="8556" r="22524" b="8816"/>
          <a:stretch/>
        </p:blipFill>
        <p:spPr>
          <a:xfrm>
            <a:off x="370953" y="3128904"/>
            <a:ext cx="4741369" cy="3141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3D30B-DDEB-CC4B-9A69-A3646705B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7182" y="3035844"/>
            <a:ext cx="4741368" cy="34025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C7409F-C56F-784A-8E33-A67B17603F3D}"/>
              </a:ext>
            </a:extLst>
          </p:cNvPr>
          <p:cNvSpPr txBox="1">
            <a:spLocks/>
          </p:cNvSpPr>
          <p:nvPr/>
        </p:nvSpPr>
        <p:spPr>
          <a:xfrm>
            <a:off x="6784917" y="6438416"/>
            <a:ext cx="4741369" cy="381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2000" b="1" dirty="0"/>
              <a:t>Source: </a:t>
            </a:r>
            <a:r>
              <a:rPr lang="en-US" sz="2000" dirty="0"/>
              <a:t>Visagie &amp; </a:t>
            </a:r>
            <a:r>
              <a:rPr lang="en-US" sz="2000" dirty="0" err="1"/>
              <a:t>Turok</a:t>
            </a:r>
            <a:r>
              <a:rPr lang="en-US" sz="2000" dirty="0"/>
              <a:t> (2020)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02AB7-ED0A-D245-9714-5DAFAE5892E4}"/>
              </a:ext>
            </a:extLst>
          </p:cNvPr>
          <p:cNvCxnSpPr>
            <a:cxnSpLocks/>
          </p:cNvCxnSpPr>
          <p:nvPr/>
        </p:nvCxnSpPr>
        <p:spPr>
          <a:xfrm>
            <a:off x="1354631" y="4706743"/>
            <a:ext cx="265825" cy="328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566046-8FEC-0641-B031-82E3947797F1}"/>
              </a:ext>
            </a:extLst>
          </p:cNvPr>
          <p:cNvCxnSpPr>
            <a:cxnSpLocks/>
          </p:cNvCxnSpPr>
          <p:nvPr/>
        </p:nvCxnSpPr>
        <p:spPr>
          <a:xfrm>
            <a:off x="2792819" y="5096540"/>
            <a:ext cx="286785" cy="177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8863B7-A8A4-0448-AA2F-2F6B6680E6FA}"/>
              </a:ext>
            </a:extLst>
          </p:cNvPr>
          <p:cNvCxnSpPr>
            <a:cxnSpLocks/>
          </p:cNvCxnSpPr>
          <p:nvPr/>
        </p:nvCxnSpPr>
        <p:spPr>
          <a:xfrm>
            <a:off x="4228215" y="3429000"/>
            <a:ext cx="244548" cy="483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BCC16D5-3B7E-6C4B-B507-B0F655AE9085}"/>
              </a:ext>
            </a:extLst>
          </p:cNvPr>
          <p:cNvSpPr/>
          <p:nvPr/>
        </p:nvSpPr>
        <p:spPr>
          <a:xfrm>
            <a:off x="6784917" y="5497975"/>
            <a:ext cx="345088" cy="30094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CD0E30-0B02-AA42-BC36-1CACAB18C8DE}"/>
              </a:ext>
            </a:extLst>
          </p:cNvPr>
          <p:cNvSpPr/>
          <p:nvPr/>
        </p:nvSpPr>
        <p:spPr>
          <a:xfrm>
            <a:off x="7412238" y="5093260"/>
            <a:ext cx="345088" cy="30094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CDE596-6FAD-394F-B301-28A8603CF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37600" y="0"/>
            <a:ext cx="3454400" cy="22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E167-0AAF-8C42-804C-D31D39EE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8F10A-F05B-8149-97FE-B69ADADB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2324793-EC97-B149-A500-711EBC161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33" y="1960562"/>
            <a:ext cx="6196525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45921D-06AA-AE40-9B17-AB5469ADDBB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2. Hunger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6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67390A5F-24CB-5542-880D-946750D02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785"/>
            <a:ext cx="12192000" cy="53549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5F2326-90D9-FD40-9AFC-6E22C1EB5D46}"/>
              </a:ext>
            </a:extLst>
          </p:cNvPr>
          <p:cNvSpPr txBox="1">
            <a:spLocks/>
          </p:cNvSpPr>
          <p:nvPr/>
        </p:nvSpPr>
        <p:spPr>
          <a:xfrm>
            <a:off x="681842" y="3156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2. Hunger</a:t>
            </a:r>
          </a:p>
        </p:txBody>
      </p:sp>
    </p:spTree>
    <p:extLst>
      <p:ext uri="{BB962C8B-B14F-4D97-AF65-F5344CB8AC3E}">
        <p14:creationId xmlns:p14="http://schemas.microsoft.com/office/powerpoint/2010/main" val="71666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726F6-AD37-CA40-A12D-290C50B9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E5F8F298-6D95-CD4F-8725-A145A63DF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05" y="263370"/>
            <a:ext cx="6460725" cy="504489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68458F-7D42-A142-ACDF-FF057A37D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00070" y="3087902"/>
            <a:ext cx="6460725" cy="37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2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7189B-4E49-7043-B486-31053115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3.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C6B8-26A8-9F4D-9552-BFFB45180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31046"/>
            <a:ext cx="11353800" cy="4576763"/>
          </a:xfrm>
        </p:spPr>
        <p:txBody>
          <a:bodyPr>
            <a:normAutofit/>
          </a:bodyPr>
          <a:lstStyle/>
          <a:p>
            <a:pPr algn="just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The prevalence of depressive symptoms seems to have doubled between 2017 and June 2020 (COVID-19 era), from 12% to 24% of individuals. </a:t>
            </a:r>
            <a:r>
              <a:rPr lang="en-GB" sz="1600" dirty="0"/>
              <a:t>Using their cut-off for depressive symptoms, </a:t>
            </a:r>
            <a:r>
              <a:rPr lang="en-GB" sz="1600" dirty="0" err="1"/>
              <a:t>Oyenubi</a:t>
            </a:r>
            <a:r>
              <a:rPr lang="en-GB" sz="1600" dirty="0"/>
              <a:t> &amp; </a:t>
            </a:r>
            <a:r>
              <a:rPr lang="en-GB" sz="1600" dirty="0" err="1"/>
              <a:t>Kollamparabil</a:t>
            </a:r>
            <a:r>
              <a:rPr lang="en-GB" sz="1600" dirty="0"/>
              <a:t> (2020) find that while 12% of South Africans screened positive for depressive symptoms in NIDS 2017, when those same individuals were resurveyed in NIDS-CRAM Wave 2 (June/July 2020) this had increased to 24%. (Note ‘depressive symptoms’ are not the same as ‘depression’ – the latter is a medical diagnosis).</a:t>
            </a:r>
            <a:endParaRPr lang="en-ZA" sz="1600" dirty="0"/>
          </a:p>
          <a:p>
            <a:pPr algn="just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Those reporting extreme hunger (hunger ‘Every day’ or ‘Almost every day’) were twice as likely to screen positive for depressive symptoms. </a:t>
            </a:r>
            <a:r>
              <a:rPr lang="en-GB" sz="1600" dirty="0"/>
              <a:t>In addition to experiencing any hunger, those respondents reported perpetual hunger (‘Every day’ or ‘Almost every day’) had twice the prevalence of depressive symptoms (44%) compared to those who experienced hunger 1-2 days a week or not at all (about 23%).</a:t>
            </a:r>
            <a:endParaRPr lang="en-ZA" sz="1600" dirty="0"/>
          </a:p>
          <a:p>
            <a:endParaRPr lang="en-US" sz="1400" dirty="0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6F1650BB-7CAE-F748-B413-168CAAC5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46" y="3347501"/>
            <a:ext cx="7670800" cy="3510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0291E-1FB3-B646-A45D-C61877C8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62345" y="3719428"/>
            <a:ext cx="4729655" cy="3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0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5497-CAD3-4C40-933C-EE13E9D6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4.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7732-7CF1-1245-A135-D67C43450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419109"/>
            <a:ext cx="6454540" cy="384834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Jobs</a:t>
            </a:r>
            <a:r>
              <a:rPr lang="en-US" b="0" dirty="0"/>
              <a:t>: 2.8-million jobs lost between February and April have not returned by June (StatsSA QLFS Q2= 2.2-mil jobs lost)</a:t>
            </a:r>
          </a:p>
          <a:p>
            <a:pPr>
              <a:lnSpc>
                <a:spcPct val="110000"/>
              </a:lnSpc>
            </a:pPr>
            <a:r>
              <a:rPr lang="en-US" b="1" dirty="0"/>
              <a:t>Furlough</a:t>
            </a:r>
            <a:r>
              <a:rPr lang="en-US" b="0" dirty="0"/>
              <a:t>: The # of furloughed workers has returned to pre-COVID levels with half of furloughed workers being ‘re-employed’ and about 40% becoming unemployed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A5BCC99-AF1D-D741-9B1A-84909343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490" y="155596"/>
            <a:ext cx="4359510" cy="65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6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100C-B958-7342-B4D9-794852A4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8541D-D147-1C42-BDE9-3C27E12F0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Rural areas have been more affected by job losses than urban areas. </a:t>
            </a:r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54AE4B4-82F7-5D4C-BD2B-8BD012FB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22408"/>
            <a:ext cx="9144000" cy="36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8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928F-AB53-874E-8B6E-F7CC579A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249640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Employment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B918-4B53-8D4C-9AA9-EAA7AA9D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1" y="103982"/>
            <a:ext cx="6819900" cy="377983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From February to June 2020 workers who were poor, rural, female, unskilled and less educated have experienced the largest declines in employment</a:t>
            </a:r>
            <a:r>
              <a:rPr lang="en-US" sz="1400" b="0" dirty="0"/>
              <a:t>.  The poorest 50% of workers and manual laborer’s were ten times more likely (31% net loss) to lose their job between February and June compared to the richest 25% of workers (3% net loss). Informal workers were twice as likely to lose their jobs (14%) compared to formal sector workers (7%).</a:t>
            </a:r>
            <a:endParaRPr lang="en-ZA" sz="1400" b="0" dirty="0"/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05793B-53F0-DF4A-9652-6C1E070A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1" y="1575203"/>
            <a:ext cx="9334500" cy="52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8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05B4-392E-CF49-9C6E-785D3348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EA05-53E8-1449-A4B8-DFE46D3B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198" y="1616018"/>
            <a:ext cx="7886700" cy="429373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NIDS-Wave 5 (2017)</a:t>
            </a:r>
          </a:p>
          <a:p>
            <a:pPr lvl="1" algn="just"/>
            <a:r>
              <a:rPr lang="en-ZA" sz="1400" b="1" dirty="0"/>
              <a:t>Existing panel study 2008-2017: </a:t>
            </a:r>
            <a:r>
              <a:rPr lang="en-ZA" sz="1400" dirty="0"/>
              <a:t>The National Income Dynamics Study. NIDS is a panel study that began in 2008 as a nationally representative survey with the same individuals and their descendants being re-interviewed every 2-3 years between 2008 and 2017. It has been used in over 100 academic articles</a:t>
            </a:r>
          </a:p>
          <a:p>
            <a:pPr>
              <a:lnSpc>
                <a:spcPct val="100000"/>
              </a:lnSpc>
            </a:pPr>
            <a:r>
              <a:rPr lang="en-ZA" dirty="0"/>
              <a:t>NIDS-CRAM  (2020)</a:t>
            </a:r>
          </a:p>
          <a:p>
            <a:pPr lvl="1"/>
            <a:r>
              <a:rPr lang="en-ZA" sz="1400" b="1" dirty="0"/>
              <a:t>Wave 1: ~ 7000 individuals surveyed in NIDS-CRAM Wave 1: </a:t>
            </a:r>
            <a:r>
              <a:rPr lang="en-ZA" sz="1400" dirty="0"/>
              <a:t>In total 17,568 randomly selected individuals from NIDS were called and of these, 7,073 were interviewed in NIDS-CRAM</a:t>
            </a:r>
          </a:p>
          <a:p>
            <a:pPr lvl="1"/>
            <a:r>
              <a:rPr lang="en-ZA" sz="1400" b="1" dirty="0"/>
              <a:t>Wave 2: </a:t>
            </a:r>
            <a:r>
              <a:rPr lang="en-ZA" sz="1400" dirty="0"/>
              <a:t>~5700 responses (80% response rate – same individuals </a:t>
            </a:r>
          </a:p>
          <a:p>
            <a:pPr lvl="1"/>
            <a:r>
              <a:rPr lang="en-ZA" sz="1400" dirty="0"/>
              <a:t>Details of the telephonic survey:</a:t>
            </a:r>
          </a:p>
          <a:p>
            <a:pPr lvl="2"/>
            <a:r>
              <a:rPr lang="en-ZA" sz="1400" b="1" dirty="0"/>
              <a:t>Managed by SALDRU at UCT</a:t>
            </a:r>
          </a:p>
          <a:p>
            <a:pPr lvl="2"/>
            <a:r>
              <a:rPr lang="en-ZA" sz="1400" b="1" dirty="0"/>
              <a:t>50 call centre agents </a:t>
            </a:r>
            <a:r>
              <a:rPr lang="en-ZA" sz="1400" dirty="0"/>
              <a:t>phoning from 13 July to 13 August 2020</a:t>
            </a:r>
          </a:p>
          <a:p>
            <a:pPr lvl="2"/>
            <a:r>
              <a:rPr lang="en-ZA" sz="1400" b="1" dirty="0"/>
              <a:t>20-minute</a:t>
            </a:r>
            <a:r>
              <a:rPr lang="en-ZA" sz="1400" dirty="0"/>
              <a:t> </a:t>
            </a:r>
            <a:r>
              <a:rPr lang="en-ZA" sz="1400" b="1" dirty="0"/>
              <a:t>survey</a:t>
            </a:r>
            <a:r>
              <a:rPr lang="en-ZA" sz="1400" dirty="0"/>
              <a:t> (available in all 11 languages)</a:t>
            </a:r>
          </a:p>
          <a:p>
            <a:pPr lvl="2"/>
            <a:r>
              <a:rPr lang="en-ZA" sz="1400" b="1" dirty="0"/>
              <a:t>R20 airtime </a:t>
            </a:r>
            <a:r>
              <a:rPr lang="en-ZA" sz="1400" dirty="0"/>
              <a:t>given to respondents to thank them for participation.</a:t>
            </a:r>
          </a:p>
          <a:p>
            <a:pPr lvl="2"/>
            <a:r>
              <a:rPr lang="en-ZA" sz="1400" b="1" dirty="0"/>
              <a:t>Questions</a:t>
            </a:r>
            <a:r>
              <a:rPr lang="en-ZA" sz="1400" dirty="0"/>
              <a:t> on demographics, migration, grant-receipt, employment, income, hunger + COVID-19 risk perceptions and behaviour </a:t>
            </a:r>
            <a:r>
              <a:rPr lang="en-ZA" sz="1400" b="1" dirty="0"/>
              <a:t>+ (W2) education, ECD, mental health</a:t>
            </a:r>
          </a:p>
          <a:p>
            <a:pPr lvl="1"/>
            <a:r>
              <a:rPr lang="en-ZA" sz="1800" dirty="0"/>
              <a:t>Wave 3-5 (Oct 2020 – July 2021) – includes sample top-up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E45A8-5F36-C142-8B89-06BB3E61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11" y="5909754"/>
            <a:ext cx="1943737" cy="583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7E7EC-627C-764B-870B-354D3B475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8" r="14074"/>
          <a:stretch/>
        </p:blipFill>
        <p:spPr>
          <a:xfrm>
            <a:off x="9436100" y="1690688"/>
            <a:ext cx="2755900" cy="315468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6D68982-2E89-8142-AD40-FA5CC27C8B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89745">
            <a:off x="9676596" y="2105470"/>
            <a:ext cx="571500" cy="67110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A8AC683-6BF0-6540-9BF3-54E8398B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65914" flipH="1">
            <a:off x="11315700" y="2064675"/>
            <a:ext cx="571500" cy="6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9314961-7F25-2940-9560-4B34FD89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60" y="1354630"/>
            <a:ext cx="6697667" cy="51673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E406AF-6EE7-2440-AC69-1FC29F13D2EE}"/>
              </a:ext>
            </a:extLst>
          </p:cNvPr>
          <p:cNvGrpSpPr/>
          <p:nvPr/>
        </p:nvGrpSpPr>
        <p:grpSpPr>
          <a:xfrm>
            <a:off x="691886" y="3188754"/>
            <a:ext cx="1902623" cy="480491"/>
            <a:chOff x="838200" y="2917111"/>
            <a:chExt cx="1902623" cy="480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B081FC-30A9-4B49-B982-AA4C8A5A1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89140" b="47070"/>
            <a:stretch/>
          </p:blipFill>
          <p:spPr>
            <a:xfrm>
              <a:off x="838200" y="2917111"/>
              <a:ext cx="458165" cy="4804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0FFFE2-41E5-2D4B-B0AA-8450ACD05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763" b="52452"/>
            <a:stretch/>
          </p:blipFill>
          <p:spPr>
            <a:xfrm>
              <a:off x="1296365" y="2917111"/>
              <a:ext cx="1444458" cy="4316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B35B22-C167-6646-A0E4-F2DC4F36C373}"/>
              </a:ext>
            </a:extLst>
          </p:cNvPr>
          <p:cNvGrpSpPr/>
          <p:nvPr/>
        </p:nvGrpSpPr>
        <p:grpSpPr>
          <a:xfrm>
            <a:off x="802131" y="2158636"/>
            <a:ext cx="2025909" cy="444100"/>
            <a:chOff x="3321255" y="2953502"/>
            <a:chExt cx="2025909" cy="444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79353D-A9BC-CA40-98EE-9407F19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60" r="48536" b="51267"/>
            <a:stretch/>
          </p:blipFill>
          <p:spPr>
            <a:xfrm>
              <a:off x="3634111" y="2955220"/>
              <a:ext cx="1713053" cy="4423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6572D9-A0E0-0240-8BA9-18A986FB9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354" r="34415" b="51267"/>
            <a:stretch/>
          </p:blipFill>
          <p:spPr>
            <a:xfrm>
              <a:off x="3321255" y="2953502"/>
              <a:ext cx="347240" cy="44238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6DC671-04E5-7F4A-8CE3-F86ECC38A3E1}"/>
              </a:ext>
            </a:extLst>
          </p:cNvPr>
          <p:cNvGrpSpPr/>
          <p:nvPr/>
        </p:nvGrpSpPr>
        <p:grpSpPr>
          <a:xfrm>
            <a:off x="691886" y="4318640"/>
            <a:ext cx="1976486" cy="794164"/>
            <a:chOff x="3211010" y="3066466"/>
            <a:chExt cx="1976486" cy="7941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2768E6-4CDB-6E44-AB21-5200D6775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5" t="51184" r="56552" b="1267"/>
            <a:stretch/>
          </p:blipFill>
          <p:spPr>
            <a:xfrm>
              <a:off x="3211010" y="3066466"/>
              <a:ext cx="1742955" cy="4316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F423B0-5540-E242-82EB-B8127BA24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62" t="51267" r="18564" b="1184"/>
            <a:stretch/>
          </p:blipFill>
          <p:spPr>
            <a:xfrm>
              <a:off x="3585401" y="3429000"/>
              <a:ext cx="1602095" cy="431630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9867E2-ED60-144D-A2B8-7FCB76526889}"/>
              </a:ext>
            </a:extLst>
          </p:cNvPr>
          <p:cNvCxnSpPr>
            <a:cxnSpLocks/>
          </p:cNvCxnSpPr>
          <p:nvPr/>
        </p:nvCxnSpPr>
        <p:spPr>
          <a:xfrm>
            <a:off x="5011550" y="2612986"/>
            <a:ext cx="995711" cy="1533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9C3238-025F-534E-A135-214CEA5C5C4E}"/>
              </a:ext>
            </a:extLst>
          </p:cNvPr>
          <p:cNvCxnSpPr>
            <a:cxnSpLocks/>
          </p:cNvCxnSpPr>
          <p:nvPr/>
        </p:nvCxnSpPr>
        <p:spPr>
          <a:xfrm>
            <a:off x="7312648" y="2859661"/>
            <a:ext cx="100954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E39D5B-C5B0-AE4B-BE62-5463F67C65C5}"/>
              </a:ext>
            </a:extLst>
          </p:cNvPr>
          <p:cNvSpPr txBox="1"/>
          <p:nvPr/>
        </p:nvSpPr>
        <p:spPr>
          <a:xfrm>
            <a:off x="4709823" y="336058"/>
            <a:ext cx="350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-2.8-million jobs lost Feb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June 2020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60BEEB-BFEB-A348-B1E7-8B59C669A9D6}"/>
              </a:ext>
            </a:extLst>
          </p:cNvPr>
          <p:cNvSpPr txBox="1"/>
          <p:nvPr/>
        </p:nvSpPr>
        <p:spPr>
          <a:xfrm>
            <a:off x="245791" y="176346"/>
            <a:ext cx="372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Using NIDS-CRAM weights…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FD7C6-D2FD-5C4E-BC96-15A1BC28E897}"/>
              </a:ext>
            </a:extLst>
          </p:cNvPr>
          <p:cNvSpPr txBox="1"/>
          <p:nvPr/>
        </p:nvSpPr>
        <p:spPr>
          <a:xfrm>
            <a:off x="8299130" y="83357"/>
            <a:ext cx="389286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(-2.2-million jobs lost Q1</a:t>
            </a: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Q2 2020 StatsSA QLFS)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C4A99A-2F39-804E-B2CC-036960A4D41E}"/>
              </a:ext>
            </a:extLst>
          </p:cNvPr>
          <p:cNvSpPr txBox="1"/>
          <p:nvPr/>
        </p:nvSpPr>
        <p:spPr>
          <a:xfrm>
            <a:off x="6071972" y="6457890"/>
            <a:ext cx="3723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(millions)</a:t>
            </a:r>
          </a:p>
        </p:txBody>
      </p:sp>
    </p:spTree>
    <p:extLst>
      <p:ext uri="{BB962C8B-B14F-4D97-AF65-F5344CB8AC3E}">
        <p14:creationId xmlns:p14="http://schemas.microsoft.com/office/powerpoint/2010/main" val="37394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122669-2DA4-E34D-B14E-2FB93460596C}"/>
              </a:ext>
            </a:extLst>
          </p:cNvPr>
          <p:cNvSpPr/>
          <p:nvPr/>
        </p:nvSpPr>
        <p:spPr>
          <a:xfrm>
            <a:off x="7944091" y="5561635"/>
            <a:ext cx="4247909" cy="1296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ladimir Ilych Lenin | Smart History of Russia">
            <a:extLst>
              <a:ext uri="{FF2B5EF4-FFF2-40B4-BE49-F238E27FC236}">
                <a16:creationId xmlns:a16="http://schemas.microsoft.com/office/drawing/2014/main" id="{8FD5C4F6-7EBA-6A4B-886D-3CD87AA4A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507"/>
          <a:stretch/>
        </p:blipFill>
        <p:spPr bwMode="auto">
          <a:xfrm>
            <a:off x="5797848" y="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A6AD8-5144-1F46-9C99-C2E98305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63" y="1534580"/>
            <a:ext cx="4706803" cy="3788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</a:rPr>
              <a:t>“There are decades where nothing happens and weeks where decades happen.” 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</a:rPr>
              <a:t>			- Lenin</a:t>
            </a:r>
          </a:p>
        </p:txBody>
      </p:sp>
    </p:spTree>
    <p:extLst>
      <p:ext uri="{BB962C8B-B14F-4D97-AF65-F5344CB8AC3E}">
        <p14:creationId xmlns:p14="http://schemas.microsoft.com/office/powerpoint/2010/main" val="2486162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A7DC-5BC5-854B-B2E9-8EDD769BF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84" y="790344"/>
            <a:ext cx="4442919" cy="4351338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10 years: </a:t>
            </a:r>
            <a:r>
              <a:rPr lang="en-US" dirty="0"/>
              <a:t>Between 2009 and 2019 the total number of grants paid out in SA grew from 14mil to 18mil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(+4mil) </a:t>
            </a:r>
            <a:r>
              <a:rPr lang="en-US" sz="1600" dirty="0"/>
              <a:t>(Kohler &amp; Bhorat 2020)</a:t>
            </a:r>
            <a:endParaRPr lang="en-US" dirty="0"/>
          </a:p>
          <a:p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u="sng" dirty="0"/>
              <a:t>4 months:</a:t>
            </a:r>
            <a:r>
              <a:rPr lang="en-US" b="1" dirty="0"/>
              <a:t> </a:t>
            </a:r>
            <a:r>
              <a:rPr lang="en-US" dirty="0"/>
              <a:t>By July/August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4,2-mil </a:t>
            </a:r>
            <a:r>
              <a:rPr lang="en-US" dirty="0"/>
              <a:t>people had received COV-19 SRD grants. </a:t>
            </a:r>
            <a:r>
              <a:rPr lang="en-US" sz="1800" dirty="0"/>
              <a:t>(SASSA reports 4,3mil recipients)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32DCC-5779-6E44-9E31-DA7F8B2A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81119" y="2066944"/>
            <a:ext cx="6910881" cy="432497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B41BB9-E0A0-A74A-AF67-639E7448EF40}"/>
              </a:ext>
            </a:extLst>
          </p:cNvPr>
          <p:cNvSpPr/>
          <p:nvPr/>
        </p:nvSpPr>
        <p:spPr>
          <a:xfrm>
            <a:off x="7077242" y="6003129"/>
            <a:ext cx="828267" cy="27699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C643D6-8659-B04D-A377-16B9D95F2057}"/>
              </a:ext>
            </a:extLst>
          </p:cNvPr>
          <p:cNvSpPr/>
          <p:nvPr/>
        </p:nvSpPr>
        <p:spPr>
          <a:xfrm>
            <a:off x="9484776" y="6016633"/>
            <a:ext cx="828267" cy="27699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4FCF41-6340-6442-AD3D-AFDFFC71A2BE}"/>
              </a:ext>
            </a:extLst>
          </p:cNvPr>
          <p:cNvSpPr txBox="1">
            <a:spLocks/>
          </p:cNvSpPr>
          <p:nvPr/>
        </p:nvSpPr>
        <p:spPr>
          <a:xfrm>
            <a:off x="720388" y="4988689"/>
            <a:ext cx="4248215" cy="1705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…grants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085E8B-86D4-BA42-98BD-43F6BFFD9B22}"/>
              </a:ext>
            </a:extLst>
          </p:cNvPr>
          <p:cNvSpPr txBox="1">
            <a:spLocks/>
          </p:cNvSpPr>
          <p:nvPr/>
        </p:nvSpPr>
        <p:spPr>
          <a:xfrm>
            <a:off x="5460349" y="94403"/>
            <a:ext cx="6594007" cy="1972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/>
              <a:t>A decade’s worth of grant-growth accomplished in 6-months?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938F1-8029-2C47-8ED8-9E7588EF75BD}"/>
              </a:ext>
            </a:extLst>
          </p:cNvPr>
          <p:cNvSpPr txBox="1">
            <a:spLocks/>
          </p:cNvSpPr>
          <p:nvPr/>
        </p:nvSpPr>
        <p:spPr>
          <a:xfrm>
            <a:off x="7465670" y="4988689"/>
            <a:ext cx="2372811" cy="9710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+4mil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0ED6C-ADDE-3E4A-BA0F-95F184454B03}"/>
              </a:ext>
            </a:extLst>
          </p:cNvPr>
          <p:cNvSpPr txBox="1">
            <a:spLocks/>
          </p:cNvSpPr>
          <p:nvPr/>
        </p:nvSpPr>
        <p:spPr>
          <a:xfrm>
            <a:off x="7077241" y="6323523"/>
            <a:ext cx="5029877" cy="5344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2000" b="1" dirty="0"/>
              <a:t>Source</a:t>
            </a:r>
            <a:r>
              <a:rPr lang="en-US" sz="2000" dirty="0"/>
              <a:t>: Kohler &amp; Bhorat, 2020</a:t>
            </a:r>
          </a:p>
        </p:txBody>
      </p:sp>
    </p:spTree>
    <p:extLst>
      <p:ext uri="{BB962C8B-B14F-4D97-AF65-F5344CB8AC3E}">
        <p14:creationId xmlns:p14="http://schemas.microsoft.com/office/powerpoint/2010/main" val="2124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2DCF-AE84-F349-A092-25DEA20A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04" y="365126"/>
            <a:ext cx="6920696" cy="170508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/>
              <a:t>A decade’s worth of job-growth lost in 6-months? 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603E6E-EB68-0046-82A0-2B222E37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2" y="315912"/>
            <a:ext cx="3419390" cy="617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2CE9A-A17A-2A49-8151-2D77DA03A006}"/>
              </a:ext>
            </a:extLst>
          </p:cNvPr>
          <p:cNvSpPr txBox="1"/>
          <p:nvPr/>
        </p:nvSpPr>
        <p:spPr>
          <a:xfrm>
            <a:off x="4441188" y="2410317"/>
            <a:ext cx="3290701" cy="2739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2000" b="1" dirty="0"/>
              <a:t>NIDS-CRAM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-2.8-million </a:t>
            </a:r>
            <a:r>
              <a:rPr lang="en-US" sz="2000" dirty="0"/>
              <a:t>net jobs lost Feb</a:t>
            </a:r>
            <a:r>
              <a:rPr lang="en-US" sz="2000" dirty="0">
                <a:sym typeface="Wingdings" pitchFamily="2" charset="2"/>
              </a:rPr>
              <a:t>June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QLFS 2020: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-2.2-million </a:t>
            </a:r>
            <a:r>
              <a:rPr lang="en-US" sz="2000" dirty="0">
                <a:sym typeface="Wingdings" pitchFamily="2" charset="2"/>
              </a:rPr>
              <a:t>net jobs lost    Q1Q2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596A1B-FD8B-F941-860B-F48D0C763419}"/>
              </a:ext>
            </a:extLst>
          </p:cNvPr>
          <p:cNvCxnSpPr>
            <a:cxnSpLocks/>
          </p:cNvCxnSpPr>
          <p:nvPr/>
        </p:nvCxnSpPr>
        <p:spPr>
          <a:xfrm>
            <a:off x="3321934" y="1509713"/>
            <a:ext cx="92598" cy="45798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3DD35AA-F01B-6140-BD6A-9168ADA12CFF}"/>
              </a:ext>
            </a:extLst>
          </p:cNvPr>
          <p:cNvSpPr/>
          <p:nvPr/>
        </p:nvSpPr>
        <p:spPr>
          <a:xfrm flipH="1">
            <a:off x="1099594" y="1467170"/>
            <a:ext cx="2222340" cy="507527"/>
          </a:xfrm>
          <a:prstGeom prst="rtTriangle">
            <a:avLst/>
          </a:prstGeom>
          <a:solidFill>
            <a:srgbClr val="C0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A247C56-105C-AE4D-9B67-BC99B256CD3C}"/>
              </a:ext>
            </a:extLst>
          </p:cNvPr>
          <p:cNvSpPr txBox="1">
            <a:spLocks/>
          </p:cNvSpPr>
          <p:nvPr/>
        </p:nvSpPr>
        <p:spPr>
          <a:xfrm>
            <a:off x="4062408" y="4997195"/>
            <a:ext cx="6920696" cy="1705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…jobs</a:t>
            </a:r>
          </a:p>
        </p:txBody>
      </p:sp>
      <p:pic>
        <p:nvPicPr>
          <p:cNvPr id="28" name="Picture 27" descr="Chart, bar chart&#10;&#10;Description automatically generated">
            <a:extLst>
              <a:ext uri="{FF2B5EF4-FFF2-40B4-BE49-F238E27FC236}">
                <a16:creationId xmlns:a16="http://schemas.microsoft.com/office/drawing/2014/main" id="{07EE15FC-440A-3B47-80BB-B4EA5389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133" y="2849595"/>
            <a:ext cx="4221937" cy="27477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F68A44-74DF-7540-8DD8-3F7FE9FE661A}"/>
              </a:ext>
            </a:extLst>
          </p:cNvPr>
          <p:cNvSpPr txBox="1"/>
          <p:nvPr/>
        </p:nvSpPr>
        <p:spPr>
          <a:xfrm>
            <a:off x="8471225" y="2541818"/>
            <a:ext cx="329070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Weighted NIDS-CRAM Wave 1+2 (millions)</a:t>
            </a:r>
          </a:p>
        </p:txBody>
      </p:sp>
    </p:spTree>
    <p:extLst>
      <p:ext uri="{BB962C8B-B14F-4D97-AF65-F5344CB8AC3E}">
        <p14:creationId xmlns:p14="http://schemas.microsoft.com/office/powerpoint/2010/main" val="286298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4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AE32-F575-7241-9C23-717DD89F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055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Wave 2: 15 papers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71ECEC-BF5A-3443-BBDF-87CFD7B91A0D}"/>
              </a:ext>
            </a:extLst>
          </p:cNvPr>
          <p:cNvSpPr/>
          <p:nvPr/>
        </p:nvSpPr>
        <p:spPr>
          <a:xfrm>
            <a:off x="7187220" y="766296"/>
            <a:ext cx="4885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dirty="0">
                <a:hlinkClick r:id="rId2"/>
              </a:rPr>
              <a:t>https://cramsurvey.org/reports/</a:t>
            </a:r>
            <a:endParaRPr lang="en-US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8066A0-7553-AA43-8213-508E94B86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2" t="20710" r="61035" b="8349"/>
          <a:stretch/>
        </p:blipFill>
        <p:spPr>
          <a:xfrm>
            <a:off x="70381" y="1753580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8AA79-FA02-714B-B6FA-57C514CEA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6" t="20863" r="61183" b="7859"/>
          <a:stretch/>
        </p:blipFill>
        <p:spPr>
          <a:xfrm>
            <a:off x="1813442" y="1766896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7B12A9-801D-8244-A512-2FC6D91BC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45" t="21018" r="61055" b="7747"/>
          <a:stretch/>
        </p:blipFill>
        <p:spPr>
          <a:xfrm>
            <a:off x="3541057" y="1778754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2B839-8439-AD42-A5F4-EA7204BCC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0959" r="60764" b="7189"/>
          <a:stretch/>
        </p:blipFill>
        <p:spPr>
          <a:xfrm>
            <a:off x="5288813" y="1778754"/>
            <a:ext cx="1661473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0BD0ED-B7B0-D149-AC54-60F6EDCA93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00" t="21506" r="60895" b="6963"/>
          <a:stretch/>
        </p:blipFill>
        <p:spPr>
          <a:xfrm>
            <a:off x="7060915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A7E8-467F-5149-93F7-08C6B8AF86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22" t="20873" r="61059" b="7320"/>
          <a:stretch/>
        </p:blipFill>
        <p:spPr>
          <a:xfrm>
            <a:off x="8799365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3FE733-807E-E140-81F5-EA781E47E4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74" t="20804" r="60941" b="7226"/>
          <a:stretch/>
        </p:blipFill>
        <p:spPr>
          <a:xfrm>
            <a:off x="10537034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5A6F7A-D463-8744-B277-91B117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75" t="21048" r="60856" b="6772"/>
          <a:stretch/>
        </p:blipFill>
        <p:spPr>
          <a:xfrm>
            <a:off x="71326" y="4196017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991287-2C40-7140-AAC0-A56B8BB52C6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96" t="20627" r="60840" b="7363"/>
          <a:stretch/>
        </p:blipFill>
        <p:spPr>
          <a:xfrm>
            <a:off x="1855468" y="4196018"/>
            <a:ext cx="1659407" cy="2296857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468E4D-1029-2940-A60D-542D79CD90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88" t="20337" r="60647" b="7158"/>
          <a:stretch/>
        </p:blipFill>
        <p:spPr>
          <a:xfrm>
            <a:off x="3570148" y="4196016"/>
            <a:ext cx="1659407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1FB827-7838-E147-8C76-909258B2D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884" t="20741" r="60840" b="7222"/>
          <a:stretch/>
        </p:blipFill>
        <p:spPr>
          <a:xfrm>
            <a:off x="5335453" y="4196018"/>
            <a:ext cx="1659407" cy="2296857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C48C75-0348-3344-B444-D9109C7096A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041" t="20728" r="60517" b="6871"/>
          <a:stretch/>
        </p:blipFill>
        <p:spPr>
          <a:xfrm>
            <a:off x="7098750" y="4196017"/>
            <a:ext cx="1660467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5559D6-CE8B-DB42-BF24-FA26E322EC6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745" t="19953" r="60551" b="6939"/>
          <a:stretch/>
        </p:blipFill>
        <p:spPr>
          <a:xfrm>
            <a:off x="8800398" y="4195549"/>
            <a:ext cx="1659406" cy="2297326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9E6A63-D420-3A4F-8A00-6FA9C3AE7CD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799" t="20267" r="60507" b="6667"/>
          <a:stretch/>
        </p:blipFill>
        <p:spPr>
          <a:xfrm>
            <a:off x="10539099" y="4196017"/>
            <a:ext cx="1659408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639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4921-6831-A74C-A0BC-3048E7B0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3. Health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17271E27-3B49-E849-9AFE-C4297F982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925" y="1731280"/>
            <a:ext cx="7868487" cy="4717794"/>
          </a:xfrm>
        </p:spPr>
      </p:pic>
    </p:spTree>
    <p:extLst>
      <p:ext uri="{BB962C8B-B14F-4D97-AF65-F5344CB8AC3E}">
        <p14:creationId xmlns:p14="http://schemas.microsoft.com/office/powerpoint/2010/main" val="1165634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59BF-DBF1-FE44-AEA9-B9CD324F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Education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E2C55D86-3AA4-694E-9DEA-C75B9993E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573" y="2621828"/>
            <a:ext cx="8534855" cy="408770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B9B6F2-8856-0A46-9D01-AB9C99C91FE0}"/>
              </a:ext>
            </a:extLst>
          </p:cNvPr>
          <p:cNvSpPr txBox="1">
            <a:spLocks/>
          </p:cNvSpPr>
          <p:nvPr/>
        </p:nvSpPr>
        <p:spPr>
          <a:xfrm>
            <a:off x="2152650" y="1532863"/>
            <a:ext cx="7886700" cy="4308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Increasing educational inequality during lockdown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F524-B6F3-D84C-AEE4-BD957006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DE5E5-3869-6144-9DA8-0F8760CF9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Parents sent their children back to school irrespective of their reported rates of worry: </a:t>
            </a:r>
            <a:endParaRPr lang="en-US" dirty="0"/>
          </a:p>
        </p:txBody>
      </p:sp>
      <p:pic>
        <p:nvPicPr>
          <p:cNvPr id="5" name="Picture 4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CF80D208-85D7-BF44-9D1D-09AE0D53D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31726"/>
            <a:ext cx="9144000" cy="43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86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5444-F4E4-174F-B967-ABC4D3B0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58F3A-63B4-A54E-AA94-22CD007F8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00202"/>
            <a:ext cx="7886700" cy="14436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The Early Childhood Development (ECD) sector was operating at just a quarter of its pre-crisis levels a month after programmes could reopen. </a:t>
            </a:r>
            <a:r>
              <a:rPr lang="en-GB" b="0" dirty="0"/>
              <a:t>Only 13% of children aged 0-6 were attending ECD programmes by mid-July to mid-August compared to 47% in 2018. </a:t>
            </a:r>
            <a:endParaRPr lang="en-ZA" b="0" dirty="0"/>
          </a:p>
          <a:p>
            <a:endParaRPr lang="en-US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5ABA9A85-40D5-BE4F-884E-33120ECD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46340"/>
            <a:ext cx="9144000" cy="37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3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AE4C9-A7F6-544A-B2D4-D341DC020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2" y="1393371"/>
            <a:ext cx="6897193" cy="4615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Who funded NIDS-CRAM?</a:t>
            </a:r>
          </a:p>
          <a:p>
            <a:pPr lvl="1"/>
            <a:r>
              <a:rPr lang="en-ZA" sz="1800" dirty="0"/>
              <a:t>The Allan &amp; Gill </a:t>
            </a:r>
            <a:r>
              <a:rPr lang="en-ZA" sz="1800" dirty="0" err="1"/>
              <a:t>Gray</a:t>
            </a:r>
            <a:r>
              <a:rPr lang="en-ZA" sz="1800" dirty="0"/>
              <a:t> Philanthropy, the FEM Education Foundation, the Michael &amp; Susan Dell Foundation </a:t>
            </a:r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pPr lvl="1"/>
            <a:endParaRPr lang="en-ZA" sz="1800" dirty="0"/>
          </a:p>
          <a:p>
            <a:r>
              <a:rPr lang="en-US" dirty="0"/>
              <a:t>Who will have access to the data?</a:t>
            </a:r>
          </a:p>
          <a:p>
            <a:pPr lvl="1" algn="just"/>
            <a:r>
              <a:rPr lang="en-ZA" sz="1800" dirty="0"/>
              <a:t>All NIDS-CRAM data is immediately made freely available to the public and other researchers on the </a:t>
            </a:r>
            <a:r>
              <a:rPr lang="en-ZA" sz="1800" dirty="0" err="1"/>
              <a:t>DataFirst</a:t>
            </a:r>
            <a:r>
              <a:rPr lang="en-ZA" sz="1800" dirty="0"/>
              <a:t> platform. W2 data is now up. We encourage others to </a:t>
            </a:r>
            <a:r>
              <a:rPr lang="en-ZA" sz="1800" dirty="0" err="1"/>
              <a:t>analyze</a:t>
            </a:r>
            <a:r>
              <a:rPr lang="en-ZA" sz="1800" dirty="0"/>
              <a:t> the data for their own purposes and to replicate our results (we have also posted our do files so people can replicate our analysis.</a:t>
            </a:r>
          </a:p>
          <a:p>
            <a:pPr lvl="1"/>
            <a:endParaRPr lang="en-ZA" sz="1800" dirty="0"/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DBA93F3-35C1-0447-9588-EAFB4651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6" y="2573964"/>
            <a:ext cx="2705100" cy="711200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355D6A5D-4272-4E41-88B4-750BD998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39" y="2560130"/>
            <a:ext cx="1905000" cy="78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6CC94-3D2C-6B40-8BA1-08376609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978" y="3429000"/>
            <a:ext cx="2328535" cy="594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848427-C378-4B45-9140-80298FD16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86" b="28571"/>
          <a:stretch/>
        </p:blipFill>
        <p:spPr>
          <a:xfrm>
            <a:off x="3655786" y="6090384"/>
            <a:ext cx="1270000" cy="5225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FAE573E-2C59-5048-82F5-CD59B8B62435}"/>
              </a:ext>
            </a:extLst>
          </p:cNvPr>
          <p:cNvSpPr txBox="1">
            <a:spLocks/>
          </p:cNvSpPr>
          <p:nvPr/>
        </p:nvSpPr>
        <p:spPr>
          <a:xfrm>
            <a:off x="531586" y="223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BACKGROUND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95E1B9-7BB0-F548-A49D-7EBEADF1F8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62345" y="1257195"/>
            <a:ext cx="4729655" cy="3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C40C39-3884-E04C-9C77-C67C2CBFE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791" y="446883"/>
            <a:ext cx="8430419" cy="514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0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5E3175-FC5C-6B4A-A991-C9D95283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1830"/>
            <a:ext cx="3671713" cy="1718105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A9FE75-007B-8149-A7EA-FC492648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684" y="4130524"/>
            <a:ext cx="3954203" cy="1856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41661-8610-F340-A4B3-3FDADC0A6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6"/>
          <a:stretch/>
        </p:blipFill>
        <p:spPr>
          <a:xfrm>
            <a:off x="-274603" y="1745014"/>
            <a:ext cx="4220918" cy="2093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306C5-F2F6-1D45-B6BF-4060B61F5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0" r="3208"/>
          <a:stretch/>
        </p:blipFill>
        <p:spPr>
          <a:xfrm>
            <a:off x="101465" y="4193010"/>
            <a:ext cx="3679544" cy="179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FBBB7-FB09-6E44-B848-4678BB8500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1713" y="1317797"/>
            <a:ext cx="6196187" cy="2934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6E49B05-E447-7840-8669-57F8D4C49E22}"/>
              </a:ext>
            </a:extLst>
          </p:cNvPr>
          <p:cNvGrpSpPr/>
          <p:nvPr/>
        </p:nvGrpSpPr>
        <p:grpSpPr>
          <a:xfrm>
            <a:off x="1058292" y="3139211"/>
            <a:ext cx="2251587" cy="1022556"/>
            <a:chOff x="671884" y="1846569"/>
            <a:chExt cx="6505550" cy="2755719"/>
          </a:xfrm>
        </p:grpSpPr>
        <p:pic>
          <p:nvPicPr>
            <p:cNvPr id="10" name="Picture 9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5F3F507B-24BF-C24F-81A1-10B98067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999"/>
            <a:stretch/>
          </p:blipFill>
          <p:spPr>
            <a:xfrm>
              <a:off x="4775080" y="1853044"/>
              <a:ext cx="2402354" cy="2749244"/>
            </a:xfrm>
            <a:prstGeom prst="rect">
              <a:avLst/>
            </a:prstGeom>
          </p:spPr>
        </p:pic>
        <p:pic>
          <p:nvPicPr>
            <p:cNvPr id="11" name="Picture 10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8587E45-7F81-D642-AD90-ACB4E444A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9986"/>
            <a:stretch/>
          </p:blipFill>
          <p:spPr>
            <a:xfrm>
              <a:off x="671884" y="1846569"/>
              <a:ext cx="4143004" cy="2749244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65300A7-9548-D74F-8EF0-559B9B38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700" y="365129"/>
            <a:ext cx="7429499" cy="93503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(2) Researchers &amp;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SteerCo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16D8BA-588A-5D4A-9A39-375B08C8B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126" y="6079638"/>
            <a:ext cx="4882378" cy="6838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7286C7-C12D-C34A-B237-765587A7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04" y="6079638"/>
            <a:ext cx="1074293" cy="5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4AE32-F575-7241-9C23-717DD89F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055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Wave 2: 15 papers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71ECEC-BF5A-3443-BBDF-87CFD7B91A0D}"/>
              </a:ext>
            </a:extLst>
          </p:cNvPr>
          <p:cNvSpPr/>
          <p:nvPr/>
        </p:nvSpPr>
        <p:spPr>
          <a:xfrm>
            <a:off x="7187220" y="766296"/>
            <a:ext cx="4885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dirty="0">
                <a:hlinkClick r:id="rId2"/>
              </a:rPr>
              <a:t>https://cramsurvey.org/reports/</a:t>
            </a:r>
            <a:endParaRPr lang="en-US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8066A0-7553-AA43-8213-508E94B86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2" t="20710" r="61035" b="8349"/>
          <a:stretch/>
        </p:blipFill>
        <p:spPr>
          <a:xfrm>
            <a:off x="70381" y="1753580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8AA79-FA02-714B-B6FA-57C514CEA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6" t="20863" r="61183" b="7859"/>
          <a:stretch/>
        </p:blipFill>
        <p:spPr>
          <a:xfrm>
            <a:off x="1813442" y="1766896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7B12A9-801D-8244-A512-2FC6D91BC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45" t="21018" r="61055" b="7747"/>
          <a:stretch/>
        </p:blipFill>
        <p:spPr>
          <a:xfrm>
            <a:off x="3541057" y="1778754"/>
            <a:ext cx="1662418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2B839-8439-AD42-A5F4-EA7204BCC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0959" r="60764" b="7189"/>
          <a:stretch/>
        </p:blipFill>
        <p:spPr>
          <a:xfrm>
            <a:off x="5288813" y="1778754"/>
            <a:ext cx="1661473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0BD0ED-B7B0-D149-AC54-60F6EDCA93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00" t="21506" r="60895" b="6963"/>
          <a:stretch/>
        </p:blipFill>
        <p:spPr>
          <a:xfrm>
            <a:off x="7060915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A7E8-467F-5149-93F7-08C6B8AF86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22" t="20873" r="61059" b="7320"/>
          <a:stretch/>
        </p:blipFill>
        <p:spPr>
          <a:xfrm>
            <a:off x="8799365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3FE733-807E-E140-81F5-EA781E47E4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74" t="20804" r="60941" b="7226"/>
          <a:stretch/>
        </p:blipFill>
        <p:spPr>
          <a:xfrm>
            <a:off x="10537034" y="1778754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5A6F7A-D463-8744-B277-91B117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75" t="21048" r="60856" b="6772"/>
          <a:stretch/>
        </p:blipFill>
        <p:spPr>
          <a:xfrm>
            <a:off x="71326" y="4196017"/>
            <a:ext cx="1661473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991287-2C40-7140-AAC0-A56B8BB52C6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96" t="20627" r="60840" b="7363"/>
          <a:stretch/>
        </p:blipFill>
        <p:spPr>
          <a:xfrm>
            <a:off x="1855468" y="4196018"/>
            <a:ext cx="1659407" cy="2296857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468E4D-1029-2940-A60D-542D79CD90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88" t="20337" r="60647" b="7158"/>
          <a:stretch/>
        </p:blipFill>
        <p:spPr>
          <a:xfrm>
            <a:off x="3570148" y="4196016"/>
            <a:ext cx="1659407" cy="2296859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1FB827-7838-E147-8C76-909258B2D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884" t="20741" r="60840" b="7222"/>
          <a:stretch/>
        </p:blipFill>
        <p:spPr>
          <a:xfrm>
            <a:off x="5335453" y="4196018"/>
            <a:ext cx="1659407" cy="2296857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C48C75-0348-3344-B444-D9109C7096A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041" t="20728" r="60517" b="6871"/>
          <a:stretch/>
        </p:blipFill>
        <p:spPr>
          <a:xfrm>
            <a:off x="7098750" y="4196017"/>
            <a:ext cx="1660467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5559D6-CE8B-DB42-BF24-FA26E322EC6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745" t="19953" r="60551" b="6939"/>
          <a:stretch/>
        </p:blipFill>
        <p:spPr>
          <a:xfrm>
            <a:off x="8800398" y="4195549"/>
            <a:ext cx="1659406" cy="2297326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9E6A63-D420-3A4F-8A00-6FA9C3AE7CD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799" t="20267" r="60507" b="6667"/>
          <a:stretch/>
        </p:blipFill>
        <p:spPr>
          <a:xfrm>
            <a:off x="10539099" y="4196017"/>
            <a:ext cx="1659408" cy="2296858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02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50D3-6D54-EF40-A79E-CBBBD769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Wave 2: Technical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027D1-3C9A-2442-9B62-9B4ADB4D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32059" y="1875198"/>
            <a:ext cx="2971799" cy="3633294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6BB72-C1F8-234E-ADAB-7F52A7BD5A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26798" y="1864617"/>
            <a:ext cx="2969202" cy="3633294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19EFC-4AD7-0545-928C-8E495BCCE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69268" y="1875198"/>
            <a:ext cx="2971799" cy="3612131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42956-361F-A34A-934C-E5FA6DF451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7133" y="1864617"/>
            <a:ext cx="2961011" cy="3633294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18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AAC5-B5F5-9345-B195-8239B166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421" y="1595156"/>
            <a:ext cx="3808071" cy="346609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Findings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What are the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main findings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from Wave 2?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8E47F-273E-0941-8666-ED9A2A76B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664200" cy="789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77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C275-1129-9140-8328-E29A87C5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254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Sobering results, first caveats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72C3-2A6D-D947-9C1D-EEFAB3D78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7" y="1300164"/>
            <a:ext cx="7764462" cy="5192711"/>
          </a:xfrm>
        </p:spPr>
        <p:txBody>
          <a:bodyPr>
            <a:normAutofit fontScale="40000" lnSpcReduction="20000"/>
          </a:bodyPr>
          <a:lstStyle/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600" b="1" dirty="0"/>
              <a:t>Some limitations to telephonic surveys: </a:t>
            </a:r>
            <a:r>
              <a:rPr lang="en-US" sz="3600" dirty="0"/>
              <a:t>There are limitations to surveying respondents telephonically, including length of the survey (20min), comparability to in-person survey results etc.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endParaRPr lang="en-US" sz="3600" b="1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600" b="1" dirty="0"/>
              <a:t>NIDS-2017 slightly higher employment than QLFS</a:t>
            </a:r>
            <a:r>
              <a:rPr lang="en-US" sz="3600" dirty="0"/>
              <a:t>: </a:t>
            </a:r>
            <a:r>
              <a:rPr lang="en-ZA" sz="3600" dirty="0"/>
              <a:t>The respondents in NIDS-2017 had a higher rate of employment compared to other surveys like the QLFS </a:t>
            </a:r>
          </a:p>
          <a:p>
            <a:pPr lvl="3">
              <a:lnSpc>
                <a:spcPct val="120000"/>
              </a:lnSpc>
            </a:pPr>
            <a:r>
              <a:rPr lang="en-ZA" sz="3600" b="1" dirty="0"/>
              <a:t>54% </a:t>
            </a:r>
            <a:r>
              <a:rPr lang="en-ZA" sz="3600" dirty="0"/>
              <a:t>in NIDS 2017  (18-64 years). </a:t>
            </a:r>
          </a:p>
          <a:p>
            <a:pPr lvl="3">
              <a:lnSpc>
                <a:spcPct val="120000"/>
              </a:lnSpc>
            </a:pPr>
            <a:r>
              <a:rPr lang="en-ZA" sz="3600" b="1" dirty="0"/>
              <a:t>47% </a:t>
            </a:r>
            <a:r>
              <a:rPr lang="en-ZA" sz="3600" dirty="0"/>
              <a:t>in QLFS 2017 (18-64 years).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endParaRPr lang="en-US" sz="36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600" b="1" dirty="0"/>
              <a:t>Results do reflect underlying employment  an welfare dynamics in SA: </a:t>
            </a:r>
            <a:r>
              <a:rPr lang="en-US" sz="3600" dirty="0"/>
              <a:t>Notwithstanding these caveats, </a:t>
            </a:r>
            <a:r>
              <a:rPr lang="en-ZA" sz="3600" dirty="0"/>
              <a:t>we believe that researchers and policy-makers can feel confident that the results from NIDS-CRAM are broadly representative and are speaking to the real underlying labour market and welfare dynamics in South Africa at this time.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endParaRPr lang="en-ZA" sz="36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ZA" sz="3600" dirty="0"/>
              <a:t>“</a:t>
            </a:r>
            <a:r>
              <a:rPr lang="en-ZA" sz="3600" i="1" dirty="0"/>
              <a:t>Taken as a whole, the general results are supportive of the NIDS-CRAM data being valid and not subject to major non-response bias</a:t>
            </a:r>
            <a:r>
              <a:rPr lang="en-ZA" sz="3600" dirty="0"/>
              <a:t>” (Ardington, 2020).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endParaRPr lang="en-ZA" sz="36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F8E46-C46A-0345-A121-95F6088A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74101" y="1348395"/>
            <a:ext cx="3403600" cy="4161210"/>
          </a:xfrm>
          <a:prstGeom prst="rect">
            <a:avLst/>
          </a:prstGeom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368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1229</Words>
  <Application>Microsoft Macintosh PowerPoint</Application>
  <PresentationFormat>Widescreen</PresentationFormat>
  <Paragraphs>103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Office Theme</vt:lpstr>
      <vt:lpstr>Overview of Findings    NIDS-CRAM Wave 2    4 November 2020     </vt:lpstr>
      <vt:lpstr>BACKGROUND</vt:lpstr>
      <vt:lpstr>PowerPoint Presentation</vt:lpstr>
      <vt:lpstr>PowerPoint Presentation</vt:lpstr>
      <vt:lpstr>(2) Researchers &amp; SteerCo</vt:lpstr>
      <vt:lpstr>Wave 2: 15 papers </vt:lpstr>
      <vt:lpstr>Wave 2: Technical reports</vt:lpstr>
      <vt:lpstr>Findings  What are the   main findings  from Wave 2?</vt:lpstr>
      <vt:lpstr>Sobering results, first caveats</vt:lpstr>
      <vt:lpstr>1. Grants</vt:lpstr>
      <vt:lpstr>PowerPoint Presentation</vt:lpstr>
      <vt:lpstr>2. Hunger</vt:lpstr>
      <vt:lpstr>PowerPoint Presentation</vt:lpstr>
      <vt:lpstr>PowerPoint Presentation</vt:lpstr>
      <vt:lpstr>PowerPoint Presentation</vt:lpstr>
      <vt:lpstr>3. Mental health</vt:lpstr>
      <vt:lpstr>4. Employment</vt:lpstr>
      <vt:lpstr>2. Location</vt:lpstr>
      <vt:lpstr>Employment</vt:lpstr>
      <vt:lpstr>PowerPoint Presentation</vt:lpstr>
      <vt:lpstr>PowerPoint Presentation</vt:lpstr>
      <vt:lpstr>PowerPoint Presentation</vt:lpstr>
      <vt:lpstr>A decade’s worth of job-growth lost in 6-months? </vt:lpstr>
      <vt:lpstr>Wave 2: 15 papers </vt:lpstr>
      <vt:lpstr>3. Health</vt:lpstr>
      <vt:lpstr>3. Education</vt:lpstr>
      <vt:lpstr>3. Education</vt:lpstr>
      <vt:lpstr>4. ECD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Findings    NIDS-CRAM Wave 2    30 September 2020   </dc:title>
  <dc:creator>Nic Spaull</dc:creator>
  <cp:lastModifiedBy>Nic Spaull</cp:lastModifiedBy>
  <cp:revision>21</cp:revision>
  <dcterms:created xsi:type="dcterms:W3CDTF">2020-09-30T05:12:31Z</dcterms:created>
  <dcterms:modified xsi:type="dcterms:W3CDTF">2020-11-04T06:54:12Z</dcterms:modified>
</cp:coreProperties>
</file>